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11" r:id="rId2"/>
    <p:sldId id="313" r:id="rId3"/>
    <p:sldId id="293" r:id="rId4"/>
    <p:sldId id="282" r:id="rId5"/>
    <p:sldId id="283" r:id="rId6"/>
    <p:sldId id="285" r:id="rId7"/>
    <p:sldId id="297" r:id="rId8"/>
    <p:sldId id="357" r:id="rId9"/>
    <p:sldId id="289" r:id="rId10"/>
    <p:sldId id="288" r:id="rId11"/>
    <p:sldId id="287" r:id="rId12"/>
    <p:sldId id="300" r:id="rId13"/>
    <p:sldId id="295" r:id="rId14"/>
    <p:sldId id="290" r:id="rId15"/>
    <p:sldId id="294" r:id="rId16"/>
    <p:sldId id="292" r:id="rId17"/>
  </p:sldIdLst>
  <p:sldSz cx="9144000" cy="6858000" type="screen4x3"/>
  <p:notesSz cx="6858000" cy="9144000"/>
  <p:custDataLst>
    <p:tags r:id="rId19"/>
  </p:custDataLst>
  <p:defaultTextStyle>
    <a:defPPr algn="l" eaLnBrk="1" hangingPunct="1">
      <a:defRPr lang="zh-CN">
        <a:latin typeface="Times New Roman" pitchFamily="18" charset="0"/>
        <a:ea typeface="楷体_GB2312" pitchFamily="49" charset="-122"/>
      </a:defRPr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2800" b="1" i="0" u="none" baseline="0">
        <a:solidFill>
          <a:schemeClr val="tx1"/>
        </a:solidFill>
        <a:latin typeface="Times New Roman" pitchFamily="18" charset="0"/>
        <a:ea typeface="楷体_GB2312" pitchFamily="49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2800" b="1" i="0" u="none" baseline="0">
        <a:solidFill>
          <a:schemeClr val="tx1"/>
        </a:solidFill>
        <a:latin typeface="Times New Roman" pitchFamily="18" charset="0"/>
        <a:ea typeface="楷体_GB2312" pitchFamily="49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2800" b="1" i="0" u="none" baseline="0">
        <a:solidFill>
          <a:schemeClr val="tx1"/>
        </a:solidFill>
        <a:latin typeface="Times New Roman" pitchFamily="18" charset="0"/>
        <a:ea typeface="楷体_GB2312" pitchFamily="49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2800" b="1" i="0" u="none" baseline="0">
        <a:solidFill>
          <a:schemeClr val="tx1"/>
        </a:solidFill>
        <a:latin typeface="Times New Roman" pitchFamily="18" charset="0"/>
        <a:ea typeface="楷体_GB2312" pitchFamily="49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2800" b="1" i="0" u="none" baseline="0">
        <a:solidFill>
          <a:schemeClr val="tx1"/>
        </a:solidFill>
        <a:latin typeface="Times New Roman" pitchFamily="18" charset="0"/>
        <a:ea typeface="楷体_GB2312" pitchFamily="49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1" autoAdjust="0"/>
    <p:restoredTop sz="94710" autoAdjust="0"/>
  </p:normalViewPr>
  <p:slideViewPr>
    <p:cSldViewPr>
      <p:cViewPr>
        <p:scale>
          <a:sx n="75" d="100"/>
          <a:sy n="75" d="100"/>
        </p:scale>
        <p:origin x="-2664" y="-8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200" b="0">
              <a:ea typeface="宋体" panose="02010600030101010101" pitchFamily="2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endParaRPr lang="en-US" altLang="zh-CN" sz="1200" b="0">
              <a:ea typeface="宋体" pitchFamily="2" charset="-122"/>
            </a:endParaRPr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prstClr val="black"/>
            </a:solidFill>
            <a:rou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200" b="0">
              <a:ea typeface="宋体" pitchFamily="2" charset="-122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2B7DB759-BA0F-41D7-8BEE-C80ACA8C835D}" type="slidenum">
              <a:rPr lang="en-US" altLang="zh-CN" sz="1200" b="0">
                <a:ea typeface="宋体" pitchFamily="2" charset="-122"/>
              </a:rPr>
              <a:t>‹#›</a:t>
            </a:fld>
            <a:endParaRPr lang="en-US" altLang="zh-CN" sz="1200" b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8835473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round/>
          </a:ln>
        </p:spPr>
      </p:sp>
      <p:sp>
        <p:nvSpPr>
          <p:cNvPr id="11266" name="文本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/>
              <a:t>一、演示实验：你们想看看吗？青蛙也想看。看完后找同学回答。</a:t>
            </a:r>
          </a:p>
          <a:p>
            <a:pPr lvl="0"/>
            <a:r>
              <a:rPr lang="zh-CN" altLang="en-US"/>
              <a:t>二、不演示实验。找同学回答：当井中有水和无水时，星光到达青蛙经过的介质有什么不同？</a:t>
            </a:r>
          </a:p>
          <a:p>
            <a:pPr lvl="0"/>
            <a:r>
              <a:rPr lang="en-US" altLang="zh-CN"/>
              <a:t>——</a:t>
            </a:r>
            <a:r>
              <a:rPr lang="zh-CN" altLang="en-US"/>
              <a:t>回答完后</a:t>
            </a:r>
            <a:r>
              <a:rPr lang="en-US" altLang="zh-CN"/>
              <a:t>——</a:t>
            </a:r>
            <a:r>
              <a:rPr lang="zh-CN" altLang="en-US"/>
              <a:t>演示水瓶、玻璃砖</a:t>
            </a:r>
            <a:r>
              <a:rPr lang="en-US" altLang="zh-CN"/>
              <a:t>——</a:t>
            </a:r>
            <a:r>
              <a:rPr lang="zh-CN" altLang="en-US"/>
              <a:t>引出光的折射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 idx="4294967295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 b="0">
              <a:ea typeface="宋体" panose="02010600030101010101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 b="0">
              <a:ea typeface="宋体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306BEF7-C644-4328-B32A-47B0C7840C25}" type="slidenum">
              <a:rPr lang="en-US" altLang="zh-CN" sz="1400" b="0">
                <a:ea typeface="宋体" pitchFamily="2" charset="-122"/>
              </a:rPr>
              <a:t>‹#›</a:t>
            </a:fld>
            <a:endParaRPr lang="en-US" altLang="zh-CN" sz="1400" b="0"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07002001.swf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26377;&#21019;&#24847;!%20&#22810;&#20154;&#38598;&#20307;&#34920;&#28436;&#25163;&#24433;&#33310;_&#26631;&#28165;.flv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11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22937;&#23398;&#21021;&#20013;&#29289;&#29702;&#65306;&#26085;&#39135;_&#26631;&#28165;.flv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../../Documents/Tencent%20Files/296845751/FileRecv/&#26085;&#39135;.m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等腰三角形 14"/>
          <p:cNvSpPr/>
          <p:nvPr/>
        </p:nvSpPr>
        <p:spPr>
          <a:xfrm rot="10800000" flipV="1">
            <a:off x="9525" y="5972175"/>
            <a:ext cx="9134475" cy="885825"/>
          </a:xfrm>
          <a:prstGeom prst="triangle">
            <a:avLst>
              <a:gd name="adj" fmla="val 50000"/>
            </a:avLst>
          </a:prstGeom>
          <a:solidFill>
            <a:srgbClr val="E72027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074" name="Freeform 5"/>
          <p:cNvSpPr/>
          <p:nvPr/>
        </p:nvSpPr>
        <p:spPr>
          <a:xfrm>
            <a:off x="2200275" y="2236788"/>
            <a:ext cx="4424362" cy="1501775"/>
          </a:xfrm>
          <a:custGeom>
            <a:avLst/>
            <a:gdLst/>
            <a:ahLst/>
            <a:cxnLst>
              <a:cxn ang="0">
                <a:pos x="383" y="34"/>
              </a:cxn>
              <a:cxn ang="0">
                <a:pos x="370" y="29"/>
              </a:cxn>
              <a:cxn ang="0">
                <a:pos x="370" y="29"/>
              </a:cxn>
              <a:cxn ang="0">
                <a:pos x="343" y="24"/>
              </a:cxn>
              <a:cxn ang="0">
                <a:pos x="319" y="14"/>
              </a:cxn>
              <a:cxn ang="0">
                <a:pos x="231" y="20"/>
              </a:cxn>
              <a:cxn ang="0">
                <a:pos x="229" y="21"/>
              </a:cxn>
              <a:cxn ang="0">
                <a:pos x="224" y="24"/>
              </a:cxn>
              <a:cxn ang="0">
                <a:pos x="194" y="29"/>
              </a:cxn>
              <a:cxn ang="0">
                <a:pos x="163" y="24"/>
              </a:cxn>
              <a:cxn ang="0">
                <a:pos x="158" y="21"/>
              </a:cxn>
              <a:cxn ang="0">
                <a:pos x="156" y="20"/>
              </a:cxn>
              <a:cxn ang="0">
                <a:pos x="68" y="14"/>
              </a:cxn>
              <a:cxn ang="0">
                <a:pos x="44" y="24"/>
              </a:cxn>
              <a:cxn ang="0">
                <a:pos x="18" y="29"/>
              </a:cxn>
              <a:cxn ang="0">
                <a:pos x="4" y="34"/>
              </a:cxn>
              <a:cxn ang="0">
                <a:pos x="0" y="45"/>
              </a:cxn>
              <a:cxn ang="0">
                <a:pos x="18" y="63"/>
              </a:cxn>
              <a:cxn ang="0">
                <a:pos x="30" y="69"/>
              </a:cxn>
              <a:cxn ang="0">
                <a:pos x="31" y="75"/>
              </a:cxn>
              <a:cxn ang="0">
                <a:pos x="102" y="149"/>
              </a:cxn>
              <a:cxn ang="0">
                <a:pos x="155" y="130"/>
              </a:cxn>
              <a:cxn ang="0">
                <a:pos x="179" y="72"/>
              </a:cxn>
              <a:cxn ang="0">
                <a:pos x="194" y="55"/>
              </a:cxn>
              <a:cxn ang="0">
                <a:pos x="208" y="72"/>
              </a:cxn>
              <a:cxn ang="0">
                <a:pos x="232" y="130"/>
              </a:cxn>
              <a:cxn ang="0">
                <a:pos x="285" y="149"/>
              </a:cxn>
              <a:cxn ang="0">
                <a:pos x="356" y="75"/>
              </a:cxn>
              <a:cxn ang="0">
                <a:pos x="357" y="69"/>
              </a:cxn>
              <a:cxn ang="0">
                <a:pos x="370" y="63"/>
              </a:cxn>
              <a:cxn ang="0">
                <a:pos x="387" y="45"/>
              </a:cxn>
              <a:cxn ang="0">
                <a:pos x="383" y="34"/>
              </a:cxn>
              <a:cxn ang="0">
                <a:pos x="286" y="131"/>
              </a:cxn>
              <a:cxn ang="0">
                <a:pos x="230" y="50"/>
              </a:cxn>
              <a:cxn ang="0">
                <a:pos x="285" y="26"/>
              </a:cxn>
              <a:cxn ang="0">
                <a:pos x="319" y="35"/>
              </a:cxn>
              <a:cxn ang="0">
                <a:pos x="337" y="74"/>
              </a:cxn>
              <a:cxn ang="0">
                <a:pos x="286" y="131"/>
              </a:cxn>
              <a:cxn ang="0">
                <a:pos x="101" y="131"/>
              </a:cxn>
              <a:cxn ang="0">
                <a:pos x="51" y="74"/>
              </a:cxn>
              <a:cxn ang="0">
                <a:pos x="68" y="35"/>
              </a:cxn>
              <a:cxn ang="0">
                <a:pos x="102" y="26"/>
              </a:cxn>
              <a:cxn ang="0">
                <a:pos x="157" y="50"/>
              </a:cxn>
              <a:cxn ang="0">
                <a:pos x="101" y="131"/>
              </a:cxn>
            </a:cxnLst>
            <a:rect l="0" t="0" r="0" b="0"/>
            <a:pathLst>
              <a:path w="387" h="150">
                <a:moveTo>
                  <a:pt x="383" y="34"/>
                </a:moveTo>
                <a:cubicBezTo>
                  <a:pt x="379" y="30"/>
                  <a:pt x="373" y="29"/>
                  <a:pt x="370" y="29"/>
                </a:cubicBezTo>
                <a:cubicBezTo>
                  <a:pt x="370" y="29"/>
                  <a:pt x="370" y="29"/>
                  <a:pt x="370" y="29"/>
                </a:cubicBezTo>
                <a:cubicBezTo>
                  <a:pt x="356" y="29"/>
                  <a:pt x="352" y="28"/>
                  <a:pt x="343" y="24"/>
                </a:cubicBezTo>
                <a:cubicBezTo>
                  <a:pt x="338" y="21"/>
                  <a:pt x="330" y="18"/>
                  <a:pt x="319" y="14"/>
                </a:cubicBezTo>
                <a:cubicBezTo>
                  <a:pt x="277" y="0"/>
                  <a:pt x="242" y="15"/>
                  <a:pt x="231" y="20"/>
                </a:cubicBezTo>
                <a:cubicBezTo>
                  <a:pt x="229" y="21"/>
                  <a:pt x="229" y="21"/>
                  <a:pt x="229" y="21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18" y="27"/>
                  <a:pt x="213" y="29"/>
                  <a:pt x="194" y="29"/>
                </a:cubicBezTo>
                <a:cubicBezTo>
                  <a:pt x="174" y="29"/>
                  <a:pt x="169" y="27"/>
                  <a:pt x="163" y="24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45" y="15"/>
                  <a:pt x="111" y="0"/>
                  <a:pt x="68" y="14"/>
                </a:cubicBezTo>
                <a:cubicBezTo>
                  <a:pt x="57" y="18"/>
                  <a:pt x="50" y="21"/>
                  <a:pt x="44" y="24"/>
                </a:cubicBezTo>
                <a:cubicBezTo>
                  <a:pt x="35" y="28"/>
                  <a:pt x="31" y="29"/>
                  <a:pt x="18" y="29"/>
                </a:cubicBezTo>
                <a:cubicBezTo>
                  <a:pt x="14" y="29"/>
                  <a:pt x="8" y="30"/>
                  <a:pt x="4" y="34"/>
                </a:cubicBezTo>
                <a:cubicBezTo>
                  <a:pt x="2" y="37"/>
                  <a:pt x="0" y="41"/>
                  <a:pt x="0" y="45"/>
                </a:cubicBezTo>
                <a:cubicBezTo>
                  <a:pt x="0" y="57"/>
                  <a:pt x="6" y="63"/>
                  <a:pt x="18" y="63"/>
                </a:cubicBezTo>
                <a:cubicBezTo>
                  <a:pt x="26" y="63"/>
                  <a:pt x="27" y="64"/>
                  <a:pt x="30" y="69"/>
                </a:cubicBezTo>
                <a:cubicBezTo>
                  <a:pt x="30" y="70"/>
                  <a:pt x="31" y="73"/>
                  <a:pt x="31" y="75"/>
                </a:cubicBezTo>
                <a:cubicBezTo>
                  <a:pt x="35" y="95"/>
                  <a:pt x="44" y="147"/>
                  <a:pt x="102" y="149"/>
                </a:cubicBezTo>
                <a:cubicBezTo>
                  <a:pt x="103" y="149"/>
                  <a:pt x="133" y="150"/>
                  <a:pt x="155" y="130"/>
                </a:cubicBezTo>
                <a:cubicBezTo>
                  <a:pt x="170" y="117"/>
                  <a:pt x="178" y="97"/>
                  <a:pt x="179" y="72"/>
                </a:cubicBezTo>
                <a:cubicBezTo>
                  <a:pt x="179" y="70"/>
                  <a:pt x="180" y="55"/>
                  <a:pt x="194" y="55"/>
                </a:cubicBezTo>
                <a:cubicBezTo>
                  <a:pt x="207" y="55"/>
                  <a:pt x="208" y="70"/>
                  <a:pt x="208" y="72"/>
                </a:cubicBezTo>
                <a:cubicBezTo>
                  <a:pt x="209" y="97"/>
                  <a:pt x="217" y="117"/>
                  <a:pt x="232" y="130"/>
                </a:cubicBezTo>
                <a:cubicBezTo>
                  <a:pt x="254" y="150"/>
                  <a:pt x="284" y="149"/>
                  <a:pt x="285" y="149"/>
                </a:cubicBezTo>
                <a:cubicBezTo>
                  <a:pt x="344" y="147"/>
                  <a:pt x="353" y="95"/>
                  <a:pt x="356" y="75"/>
                </a:cubicBezTo>
                <a:cubicBezTo>
                  <a:pt x="356" y="73"/>
                  <a:pt x="357" y="70"/>
                  <a:pt x="357" y="69"/>
                </a:cubicBezTo>
                <a:cubicBezTo>
                  <a:pt x="360" y="64"/>
                  <a:pt x="362" y="63"/>
                  <a:pt x="370" y="63"/>
                </a:cubicBezTo>
                <a:cubicBezTo>
                  <a:pt x="381" y="63"/>
                  <a:pt x="387" y="57"/>
                  <a:pt x="387" y="45"/>
                </a:cubicBezTo>
                <a:cubicBezTo>
                  <a:pt x="387" y="41"/>
                  <a:pt x="386" y="37"/>
                  <a:pt x="383" y="34"/>
                </a:cubicBezTo>
                <a:close/>
                <a:moveTo>
                  <a:pt x="286" y="131"/>
                </a:moveTo>
                <a:cubicBezTo>
                  <a:pt x="227" y="134"/>
                  <a:pt x="218" y="68"/>
                  <a:pt x="230" y="50"/>
                </a:cubicBezTo>
                <a:cubicBezTo>
                  <a:pt x="243" y="30"/>
                  <a:pt x="264" y="24"/>
                  <a:pt x="285" y="26"/>
                </a:cubicBezTo>
                <a:cubicBezTo>
                  <a:pt x="306" y="28"/>
                  <a:pt x="319" y="35"/>
                  <a:pt x="319" y="35"/>
                </a:cubicBezTo>
                <a:cubicBezTo>
                  <a:pt x="343" y="50"/>
                  <a:pt x="337" y="74"/>
                  <a:pt x="337" y="74"/>
                </a:cubicBezTo>
                <a:cubicBezTo>
                  <a:pt x="329" y="132"/>
                  <a:pt x="286" y="131"/>
                  <a:pt x="286" y="131"/>
                </a:cubicBezTo>
                <a:close/>
                <a:moveTo>
                  <a:pt x="101" y="131"/>
                </a:moveTo>
                <a:cubicBezTo>
                  <a:pt x="101" y="131"/>
                  <a:pt x="58" y="132"/>
                  <a:pt x="51" y="74"/>
                </a:cubicBezTo>
                <a:cubicBezTo>
                  <a:pt x="51" y="74"/>
                  <a:pt x="45" y="50"/>
                  <a:pt x="68" y="35"/>
                </a:cubicBezTo>
                <a:cubicBezTo>
                  <a:pt x="68" y="35"/>
                  <a:pt x="81" y="28"/>
                  <a:pt x="102" y="26"/>
                </a:cubicBezTo>
                <a:cubicBezTo>
                  <a:pt x="123" y="24"/>
                  <a:pt x="144" y="30"/>
                  <a:pt x="157" y="50"/>
                </a:cubicBezTo>
                <a:cubicBezTo>
                  <a:pt x="169" y="68"/>
                  <a:pt x="160" y="134"/>
                  <a:pt x="101" y="131"/>
                </a:cubicBezTo>
                <a:close/>
              </a:path>
            </a:pathLst>
          </a:custGeom>
          <a:solidFill>
            <a:srgbClr val="E72027"/>
          </a:solidFill>
          <a:ln>
            <a:solidFill>
              <a:srgbClr val="EE0F68"/>
            </a:solidFill>
            <a:round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075" name="文本框 1"/>
          <p:cNvSpPr/>
          <p:nvPr/>
        </p:nvSpPr>
        <p:spPr>
          <a:xfrm>
            <a:off x="841375" y="3978275"/>
            <a:ext cx="7942262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en-US" altLang="zh-CN" sz="3600"/>
              <a:t>        </a:t>
            </a:r>
            <a:r>
              <a:rPr lang="zh-CN" altLang="en-US" sz="3600">
                <a:latin typeface="楷体" pitchFamily="49" charset="-122"/>
                <a:ea typeface="楷体" pitchFamily="49" charset="-122"/>
              </a:rPr>
              <a:t>黑夜给了我黑色的眼睛，我却用它来寻找光明</a:t>
            </a:r>
            <a:r>
              <a:rPr lang="zh-CN" altLang="en-US" sz="3600"/>
              <a:t>                                    </a:t>
            </a:r>
          </a:p>
          <a:p>
            <a:pPr lvl="0"/>
            <a:r>
              <a:rPr lang="zh-CN" altLang="en-US" sz="3600"/>
              <a:t>                                             </a:t>
            </a:r>
            <a:r>
              <a:rPr lang="en-US" altLang="zh-CN" sz="3600">
                <a:solidFill>
                  <a:schemeClr val="tx2"/>
                </a:solidFill>
              </a:rPr>
              <a:t>——</a:t>
            </a:r>
            <a:r>
              <a:rPr lang="zh-CN" altLang="en-US" sz="3600">
                <a:solidFill>
                  <a:schemeClr val="tx2"/>
                </a:solidFill>
              </a:rPr>
              <a:t>顾城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subTitle" idx="4294967295"/>
          </p:nvPr>
        </p:nvSpPr>
        <p:spPr>
          <a:xfrm>
            <a:off x="749300" y="331788"/>
            <a:ext cx="6913562" cy="10795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lIns="91440" tIns="45720" rIns="91440" bIns="45720" anchor="t" anchorCtr="0"/>
          <a:lstStyle>
            <a:lvl1pPr marL="0" indent="0" algn="ctr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algn="ctr" defTabSz="914400">
              <a:buClrTx/>
              <a:buFontTx/>
              <a:buNone/>
            </a:pPr>
            <a:r>
              <a:rPr lang="zh-CN" altLang="en-US" sz="6000" b="1">
                <a:solidFill>
                  <a:schemeClr val="tx2"/>
                </a:solidFill>
                <a:latin typeface="华文楷体" charset="-122"/>
                <a:ea typeface="华文楷体" charset="-122"/>
              </a:rPr>
              <a:t>第四章    光现象</a:t>
            </a:r>
          </a:p>
        </p:txBody>
      </p:sp>
      <p:sp>
        <p:nvSpPr>
          <p:cNvPr id="3077" name="文本框 2"/>
          <p:cNvSpPr/>
          <p:nvPr/>
        </p:nvSpPr>
        <p:spPr>
          <a:xfrm>
            <a:off x="2484438" y="1563688"/>
            <a:ext cx="40211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第一节 光的直线传播</a:t>
            </a:r>
          </a:p>
        </p:txBody>
      </p:sp>
      <p:sp>
        <p:nvSpPr>
          <p:cNvPr id="3078" name="文本框 1"/>
          <p:cNvSpPr/>
          <p:nvPr/>
        </p:nvSpPr>
        <p:spPr>
          <a:xfrm>
            <a:off x="3686175" y="4570412"/>
            <a:ext cx="3095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 additive="base"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8" dur="500" fill="hold" tmFilter="0,0; .5, 1; 1, 1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25601"/>
          <p:cNvSpPr/>
          <p:nvPr/>
        </p:nvSpPr>
        <p:spPr>
          <a:xfrm>
            <a:off x="827088" y="404812"/>
            <a:ext cx="7921625" cy="1784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eaLnBrk="0" hangingPunct="0">
              <a:lnSpc>
                <a:spcPct val="125000"/>
              </a:lnSpc>
            </a:pPr>
            <a:r>
              <a:rPr lang="en-US" altLang="zh-CN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）小孔成像：</a:t>
            </a:r>
          </a:p>
          <a:p>
            <a:pPr lvl="0" eaLnBrk="0" hangingPunct="0">
              <a:lnSpc>
                <a:spcPct val="125000"/>
              </a:lnSpc>
            </a:pPr>
            <a:endParaRPr lang="zh-CN" altLang="en-US">
              <a:solidFill>
                <a:srgbClr val="0066CC"/>
              </a:solidFill>
              <a:latin typeface="宋体" pitchFamily="2" charset="-122"/>
              <a:ea typeface="宋体" pitchFamily="2" charset="-122"/>
            </a:endParaRPr>
          </a:p>
          <a:p>
            <a:pPr lvl="0" eaLnBrk="0" hangingPunct="0">
              <a:lnSpc>
                <a:spcPct val="125000"/>
              </a:lnSpc>
            </a:pPr>
            <a:r>
              <a:rPr lang="zh-CN" altLang="en-US" sz="3200" b="0">
                <a:latin typeface="Arial" pitchFamily="34" charset="0"/>
                <a:ea typeface="宋体" pitchFamily="2" charset="-122"/>
              </a:rPr>
              <a:t>   </a:t>
            </a:r>
            <a:r>
              <a:rPr lang="zh-CN" altLang="en-US" sz="320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观察演示实验描述小孔成像的特点。</a:t>
            </a:r>
            <a:endParaRPr lang="zh-CN" altLang="en-US">
              <a:solidFill>
                <a:srgbClr val="0066CC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315" name="矩形 25657"/>
          <p:cNvSpPr/>
          <p:nvPr/>
        </p:nvSpPr>
        <p:spPr>
          <a:xfrm>
            <a:off x="611188" y="5176838"/>
            <a:ext cx="7632700" cy="1158875"/>
          </a:xfrm>
          <a:prstGeom prst="rect">
            <a:avLst/>
          </a:prstGeom>
          <a:noFill/>
          <a:ln w="161925">
            <a:noFill/>
            <a:miter lim="800000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>
              <a:lnSpc>
                <a:spcPct val="125000"/>
              </a:lnSpc>
            </a:pPr>
            <a:r>
              <a:rPr lang="zh-CN" altLang="en-US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　　如果小孔成像中光源是太阳，小孔是方形的，则成的像是</a:t>
            </a:r>
            <a:r>
              <a:rPr lang="zh-CN" altLang="en-US" u="sng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altLang="en-US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形的。</a:t>
            </a:r>
          </a:p>
        </p:txBody>
      </p:sp>
      <p:grpSp>
        <p:nvGrpSpPr>
          <p:cNvPr id="13316" name="组合 25661"/>
          <p:cNvGrpSpPr/>
          <p:nvPr/>
        </p:nvGrpSpPr>
        <p:grpSpPr>
          <a:xfrm>
            <a:off x="1619250" y="2565400"/>
            <a:ext cx="5616575" cy="1655762"/>
            <a:chOff x="1020" y="1117"/>
            <a:chExt cx="3538" cy="1043"/>
          </a:xfrm>
        </p:grpSpPr>
        <p:sp>
          <p:nvSpPr>
            <p:cNvPr id="13317" name="平行四边形 25606"/>
            <p:cNvSpPr/>
            <p:nvPr/>
          </p:nvSpPr>
          <p:spPr>
            <a:xfrm rot="16200000">
              <a:off x="2717" y="1274"/>
              <a:ext cx="774" cy="640"/>
            </a:xfrm>
            <a:prstGeom prst="parallelogram">
              <a:avLst>
                <a:gd name="adj" fmla="val 30621"/>
              </a:avLst>
            </a:prstGeom>
            <a:solidFill>
              <a:schemeClr val="folHlink"/>
            </a:solidFill>
            <a:ln>
              <a:solidFill>
                <a:schemeClr val="tx1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3318" name="椭圆 25607"/>
            <p:cNvSpPr/>
            <p:nvPr/>
          </p:nvSpPr>
          <p:spPr>
            <a:xfrm>
              <a:off x="3048" y="1580"/>
              <a:ext cx="49" cy="3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bevel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3319" name="平行四边形 25608">
              <a:hlinkClick r:id="rId3"/>
            </p:cNvPr>
            <p:cNvSpPr/>
            <p:nvPr/>
          </p:nvSpPr>
          <p:spPr>
            <a:xfrm rot="16200000">
              <a:off x="3580" y="1182"/>
              <a:ext cx="1043" cy="897"/>
            </a:xfrm>
            <a:prstGeom prst="parallelogram">
              <a:avLst>
                <a:gd name="adj" fmla="val 39383"/>
              </a:avLst>
            </a:prstGeom>
            <a:solidFill>
              <a:schemeClr val="folHlink"/>
            </a:solidFill>
            <a:ln>
              <a:solidFill>
                <a:schemeClr val="tx1"/>
              </a:solidFill>
              <a:round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grpSp>
          <p:nvGrpSpPr>
            <p:cNvPr id="13320" name="组合 25609"/>
            <p:cNvGrpSpPr/>
            <p:nvPr/>
          </p:nvGrpSpPr>
          <p:grpSpPr>
            <a:xfrm>
              <a:off x="1020" y="1415"/>
              <a:ext cx="256" cy="634"/>
              <a:chOff x="816" y="1664"/>
              <a:chExt cx="384" cy="1600"/>
            </a:xfrm>
          </p:grpSpPr>
          <p:sp>
            <p:nvSpPr>
              <p:cNvPr id="13321" name="圆柱形 25610"/>
              <p:cNvSpPr/>
              <p:nvPr/>
            </p:nvSpPr>
            <p:spPr>
              <a:xfrm>
                <a:off x="864" y="2256"/>
                <a:ext cx="240" cy="1008"/>
              </a:xfrm>
              <a:prstGeom prst="can">
                <a:avLst>
                  <a:gd name="adj" fmla="val 49992"/>
                </a:avLst>
              </a:prstGeom>
              <a:solidFill>
                <a:schemeClr val="tx1"/>
              </a:solidFill>
              <a:ln>
                <a:solidFill>
                  <a:schemeClr val="bg1"/>
                </a:solidFill>
                <a:bevel/>
              </a:ln>
            </p:spPr>
            <p:txBody>
              <a:bodyPr anchor="t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</a:lstStyle>
              <a:p>
                <a:pPr lvl="0"/>
                <a:endParaRPr lang="zh-CN" altLang="en-US"/>
              </a:p>
            </p:txBody>
          </p:sp>
          <p:sp>
            <p:nvSpPr>
              <p:cNvPr id="13322" name="任意多边形 25611"/>
              <p:cNvSpPr/>
              <p:nvPr/>
            </p:nvSpPr>
            <p:spPr>
              <a:xfrm>
                <a:off x="816" y="1664"/>
                <a:ext cx="384" cy="640"/>
              </a:xfrm>
              <a:custGeom>
                <a:avLst/>
                <a:gdLst/>
                <a:ahLst/>
                <a:cxnLst/>
                <a:rect l="0" t="0" r="0" b="0"/>
                <a:pathLst>
                  <a:path w="384" h="640">
                    <a:moveTo>
                      <a:pt x="96" y="640"/>
                    </a:moveTo>
                    <a:cubicBezTo>
                      <a:pt x="48" y="600"/>
                      <a:pt x="0" y="560"/>
                      <a:pt x="0" y="496"/>
                    </a:cubicBezTo>
                    <a:cubicBezTo>
                      <a:pt x="0" y="432"/>
                      <a:pt x="64" y="320"/>
                      <a:pt x="96" y="256"/>
                    </a:cubicBezTo>
                    <a:cubicBezTo>
                      <a:pt x="128" y="192"/>
                      <a:pt x="168" y="152"/>
                      <a:pt x="192" y="112"/>
                    </a:cubicBezTo>
                    <a:cubicBezTo>
                      <a:pt x="216" y="72"/>
                      <a:pt x="224" y="0"/>
                      <a:pt x="240" y="16"/>
                    </a:cubicBezTo>
                    <a:cubicBezTo>
                      <a:pt x="256" y="32"/>
                      <a:pt x="280" y="152"/>
                      <a:pt x="288" y="208"/>
                    </a:cubicBezTo>
                    <a:cubicBezTo>
                      <a:pt x="296" y="264"/>
                      <a:pt x="272" y="304"/>
                      <a:pt x="288" y="352"/>
                    </a:cubicBezTo>
                    <a:cubicBezTo>
                      <a:pt x="304" y="400"/>
                      <a:pt x="384" y="456"/>
                      <a:pt x="384" y="496"/>
                    </a:cubicBezTo>
                    <a:cubicBezTo>
                      <a:pt x="384" y="536"/>
                      <a:pt x="320" y="568"/>
                      <a:pt x="288" y="592"/>
                    </a:cubicBezTo>
                    <a:cubicBezTo>
                      <a:pt x="256" y="616"/>
                      <a:pt x="208" y="632"/>
                      <a:pt x="192" y="640"/>
                    </a:cubicBezTo>
                  </a:path>
                </a:pathLst>
              </a:custGeom>
              <a:solidFill>
                <a:srgbClr val="ECF444"/>
              </a:solidFill>
              <a:ln>
                <a:solidFill>
                  <a:srgbClr val="FF6699"/>
                </a:solidFill>
                <a:bevel/>
              </a:ln>
            </p:spPr>
            <p:txBody>
              <a:bodyPr anchor="t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</a:lstStyle>
              <a:p>
                <a:pPr lvl="0"/>
                <a:endParaRPr lang="zh-CN" altLang="en-US"/>
              </a:p>
            </p:txBody>
          </p:sp>
          <p:sp>
            <p:nvSpPr>
              <p:cNvPr id="13323" name="任意多边形 25612"/>
              <p:cNvSpPr/>
              <p:nvPr/>
            </p:nvSpPr>
            <p:spPr>
              <a:xfrm>
                <a:off x="936" y="1920"/>
                <a:ext cx="96" cy="384"/>
              </a:xfrm>
              <a:custGeom>
                <a:avLst/>
                <a:gdLst/>
                <a:ahLst/>
                <a:cxnLst/>
                <a:rect l="0" t="0" r="0" b="0"/>
                <a:pathLst>
                  <a:path w="384" h="640">
                    <a:moveTo>
                      <a:pt x="96" y="640"/>
                    </a:moveTo>
                    <a:cubicBezTo>
                      <a:pt x="48" y="600"/>
                      <a:pt x="0" y="560"/>
                      <a:pt x="0" y="496"/>
                    </a:cubicBezTo>
                    <a:cubicBezTo>
                      <a:pt x="0" y="432"/>
                      <a:pt x="64" y="320"/>
                      <a:pt x="96" y="256"/>
                    </a:cubicBezTo>
                    <a:cubicBezTo>
                      <a:pt x="128" y="192"/>
                      <a:pt x="168" y="152"/>
                      <a:pt x="192" y="112"/>
                    </a:cubicBezTo>
                    <a:cubicBezTo>
                      <a:pt x="216" y="72"/>
                      <a:pt x="224" y="0"/>
                      <a:pt x="240" y="16"/>
                    </a:cubicBezTo>
                    <a:cubicBezTo>
                      <a:pt x="256" y="32"/>
                      <a:pt x="280" y="152"/>
                      <a:pt x="288" y="208"/>
                    </a:cubicBezTo>
                    <a:cubicBezTo>
                      <a:pt x="296" y="264"/>
                      <a:pt x="272" y="304"/>
                      <a:pt x="288" y="352"/>
                    </a:cubicBezTo>
                    <a:cubicBezTo>
                      <a:pt x="304" y="400"/>
                      <a:pt x="384" y="456"/>
                      <a:pt x="384" y="496"/>
                    </a:cubicBezTo>
                    <a:cubicBezTo>
                      <a:pt x="384" y="536"/>
                      <a:pt x="320" y="568"/>
                      <a:pt x="288" y="592"/>
                    </a:cubicBezTo>
                    <a:cubicBezTo>
                      <a:pt x="256" y="616"/>
                      <a:pt x="208" y="632"/>
                      <a:pt x="192" y="640"/>
                    </a:cubicBezTo>
                  </a:path>
                </a:pathLst>
              </a:custGeom>
              <a:noFill/>
              <a:ln>
                <a:solidFill>
                  <a:srgbClr val="FF6699"/>
                </a:solidFill>
                <a:bevel/>
              </a:ln>
            </p:spPr>
            <p:txBody>
              <a:bodyPr anchor="t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</a:lstStyle>
              <a:p>
                <a:pPr lvl="0"/>
                <a:endParaRPr lang="zh-CN" altLang="en-US"/>
              </a:p>
            </p:txBody>
          </p:sp>
        </p:grpSp>
        <p:grpSp>
          <p:nvGrpSpPr>
            <p:cNvPr id="13324" name="组合 25613"/>
            <p:cNvGrpSpPr/>
            <p:nvPr/>
          </p:nvGrpSpPr>
          <p:grpSpPr>
            <a:xfrm>
              <a:off x="3941" y="1362"/>
              <a:ext cx="128" cy="330"/>
              <a:chOff x="4512" y="888"/>
              <a:chExt cx="179" cy="612"/>
            </a:xfrm>
          </p:grpSpPr>
          <p:sp>
            <p:nvSpPr>
              <p:cNvPr id="13325" name="任意多边形 25614"/>
              <p:cNvSpPr/>
              <p:nvPr/>
            </p:nvSpPr>
            <p:spPr>
              <a:xfrm flipV="1">
                <a:off x="4512" y="1255"/>
                <a:ext cx="179" cy="245"/>
              </a:xfrm>
              <a:custGeom>
                <a:avLst/>
                <a:gdLst/>
                <a:ahLst/>
                <a:cxnLst/>
                <a:rect l="0" t="0" r="0" b="0"/>
                <a:pathLst>
                  <a:path w="384" h="640">
                    <a:moveTo>
                      <a:pt x="96" y="640"/>
                    </a:moveTo>
                    <a:cubicBezTo>
                      <a:pt x="48" y="600"/>
                      <a:pt x="0" y="560"/>
                      <a:pt x="0" y="496"/>
                    </a:cubicBezTo>
                    <a:cubicBezTo>
                      <a:pt x="0" y="432"/>
                      <a:pt x="64" y="320"/>
                      <a:pt x="96" y="256"/>
                    </a:cubicBezTo>
                    <a:cubicBezTo>
                      <a:pt x="128" y="192"/>
                      <a:pt x="168" y="152"/>
                      <a:pt x="192" y="112"/>
                    </a:cubicBezTo>
                    <a:cubicBezTo>
                      <a:pt x="216" y="72"/>
                      <a:pt x="224" y="0"/>
                      <a:pt x="240" y="16"/>
                    </a:cubicBezTo>
                    <a:cubicBezTo>
                      <a:pt x="256" y="32"/>
                      <a:pt x="280" y="152"/>
                      <a:pt x="288" y="208"/>
                    </a:cubicBezTo>
                    <a:cubicBezTo>
                      <a:pt x="296" y="264"/>
                      <a:pt x="272" y="304"/>
                      <a:pt x="288" y="352"/>
                    </a:cubicBezTo>
                    <a:cubicBezTo>
                      <a:pt x="304" y="400"/>
                      <a:pt x="384" y="456"/>
                      <a:pt x="384" y="496"/>
                    </a:cubicBezTo>
                    <a:cubicBezTo>
                      <a:pt x="384" y="536"/>
                      <a:pt x="320" y="568"/>
                      <a:pt x="288" y="592"/>
                    </a:cubicBezTo>
                    <a:cubicBezTo>
                      <a:pt x="256" y="616"/>
                      <a:pt x="208" y="632"/>
                      <a:pt x="192" y="640"/>
                    </a:cubicBezTo>
                  </a:path>
                </a:pathLst>
              </a:custGeom>
              <a:solidFill>
                <a:srgbClr val="ECF444"/>
              </a:solidFill>
              <a:ln>
                <a:solidFill>
                  <a:srgbClr val="FF6699"/>
                </a:solidFill>
                <a:bevel/>
              </a:ln>
            </p:spPr>
            <p:txBody>
              <a:bodyPr anchor="t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</a:lstStyle>
              <a:p>
                <a:pPr lvl="0"/>
                <a:endParaRPr lang="zh-CN" altLang="en-US"/>
              </a:p>
            </p:txBody>
          </p:sp>
          <p:grpSp>
            <p:nvGrpSpPr>
              <p:cNvPr id="13326" name="组合 25615"/>
              <p:cNvGrpSpPr/>
              <p:nvPr/>
            </p:nvGrpSpPr>
            <p:grpSpPr>
              <a:xfrm>
                <a:off x="4534" y="888"/>
                <a:ext cx="112" cy="514"/>
                <a:chOff x="4534" y="888"/>
                <a:chExt cx="112" cy="514"/>
              </a:xfrm>
            </p:grpSpPr>
            <p:sp>
              <p:nvSpPr>
                <p:cNvPr id="13327" name="圆柱形 25616"/>
                <p:cNvSpPr/>
                <p:nvPr/>
              </p:nvSpPr>
              <p:spPr>
                <a:xfrm flipV="1">
                  <a:off x="4534" y="888"/>
                  <a:ext cx="112" cy="386"/>
                </a:xfrm>
                <a:prstGeom prst="can">
                  <a:avLst>
                    <a:gd name="adj" fmla="val 41022"/>
                  </a:avLst>
                </a:prstGeom>
                <a:solidFill>
                  <a:srgbClr val="FF9999"/>
                </a:solidFill>
                <a:ln>
                  <a:solidFill>
                    <a:schemeClr val="bg1"/>
                  </a:solidFill>
                  <a:bevel/>
                </a:ln>
              </p:spPr>
              <p:txBody>
                <a:bodyPr anchor="t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楷体_GB2312" pitchFamily="49" charset="-122"/>
                    </a:defRPr>
                  </a:lvl5pPr>
                </a:lstStyle>
                <a:p>
                  <a:pPr lvl="0"/>
                  <a:endParaRPr lang="zh-CN" altLang="en-US"/>
                </a:p>
              </p:txBody>
            </p:sp>
            <p:sp>
              <p:nvSpPr>
                <p:cNvPr id="13328" name="任意多边形 25617"/>
                <p:cNvSpPr/>
                <p:nvPr/>
              </p:nvSpPr>
              <p:spPr>
                <a:xfrm flipV="1">
                  <a:off x="4568" y="1255"/>
                  <a:ext cx="45" cy="14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84" h="640">
                      <a:moveTo>
                        <a:pt x="96" y="640"/>
                      </a:moveTo>
                      <a:cubicBezTo>
                        <a:pt x="48" y="600"/>
                        <a:pt x="0" y="560"/>
                        <a:pt x="0" y="496"/>
                      </a:cubicBezTo>
                      <a:cubicBezTo>
                        <a:pt x="0" y="432"/>
                        <a:pt x="64" y="320"/>
                        <a:pt x="96" y="256"/>
                      </a:cubicBezTo>
                      <a:cubicBezTo>
                        <a:pt x="128" y="192"/>
                        <a:pt x="168" y="152"/>
                        <a:pt x="192" y="112"/>
                      </a:cubicBezTo>
                      <a:cubicBezTo>
                        <a:pt x="216" y="72"/>
                        <a:pt x="224" y="0"/>
                        <a:pt x="240" y="16"/>
                      </a:cubicBezTo>
                      <a:cubicBezTo>
                        <a:pt x="256" y="32"/>
                        <a:pt x="280" y="152"/>
                        <a:pt x="288" y="208"/>
                      </a:cubicBezTo>
                      <a:cubicBezTo>
                        <a:pt x="296" y="264"/>
                        <a:pt x="272" y="304"/>
                        <a:pt x="288" y="352"/>
                      </a:cubicBezTo>
                      <a:cubicBezTo>
                        <a:pt x="304" y="400"/>
                        <a:pt x="384" y="456"/>
                        <a:pt x="384" y="496"/>
                      </a:cubicBezTo>
                      <a:cubicBezTo>
                        <a:pt x="384" y="536"/>
                        <a:pt x="320" y="568"/>
                        <a:pt x="288" y="592"/>
                      </a:cubicBezTo>
                      <a:cubicBezTo>
                        <a:pt x="256" y="616"/>
                        <a:pt x="208" y="632"/>
                        <a:pt x="192" y="640"/>
                      </a:cubicBezTo>
                    </a:path>
                  </a:pathLst>
                </a:custGeom>
                <a:noFill/>
                <a:ln>
                  <a:solidFill>
                    <a:srgbClr val="FF6699"/>
                  </a:solidFill>
                  <a:bevel/>
                </a:ln>
              </p:spPr>
              <p:txBody>
                <a:bodyPr anchor="t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楷体_GB2312" pitchFamily="49" charset="-122"/>
                    </a:defRPr>
                  </a:lvl5pPr>
                </a:lstStyle>
                <a:p>
                  <a:pPr lvl="0"/>
                  <a:endParaRPr lang="zh-CN" altLang="en-US"/>
                </a:p>
              </p:txBody>
            </p:sp>
          </p:grpSp>
        </p:grpSp>
        <p:grpSp>
          <p:nvGrpSpPr>
            <p:cNvPr id="13329" name="组合 25618"/>
            <p:cNvGrpSpPr/>
            <p:nvPr/>
          </p:nvGrpSpPr>
          <p:grpSpPr>
            <a:xfrm>
              <a:off x="1192" y="1425"/>
              <a:ext cx="2817" cy="259"/>
              <a:chOff x="576" y="784"/>
              <a:chExt cx="4176" cy="1536"/>
            </a:xfrm>
          </p:grpSpPr>
          <p:cxnSp>
            <p:nvCxnSpPr>
              <p:cNvPr id="13330" name="直接连接符 25619"/>
              <p:cNvCxnSpPr/>
              <p:nvPr/>
            </p:nvCxnSpPr>
            <p:spPr>
              <a:xfrm>
                <a:off x="576" y="784"/>
                <a:ext cx="4176" cy="1536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</a:ln>
            </p:spPr>
          </p:cxnSp>
          <p:cxnSp>
            <p:nvCxnSpPr>
              <p:cNvPr id="13331" name="直接连接符 25620"/>
              <p:cNvCxnSpPr/>
              <p:nvPr/>
            </p:nvCxnSpPr>
            <p:spPr>
              <a:xfrm>
                <a:off x="1584" y="1152"/>
                <a:ext cx="144" cy="48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  <a:tailEnd type="triangle"/>
              </a:ln>
            </p:spPr>
          </p:cxnSp>
        </p:grpSp>
        <p:grpSp>
          <p:nvGrpSpPr>
            <p:cNvPr id="13332" name="组合 25621"/>
            <p:cNvGrpSpPr/>
            <p:nvPr/>
          </p:nvGrpSpPr>
          <p:grpSpPr>
            <a:xfrm>
              <a:off x="1150" y="1558"/>
              <a:ext cx="2816" cy="129"/>
              <a:chOff x="480" y="1504"/>
              <a:chExt cx="4224" cy="864"/>
            </a:xfrm>
          </p:grpSpPr>
          <p:cxnSp>
            <p:nvCxnSpPr>
              <p:cNvPr id="13333" name="直接连接符 25622"/>
              <p:cNvCxnSpPr/>
              <p:nvPr/>
            </p:nvCxnSpPr>
            <p:spPr>
              <a:xfrm flipV="1">
                <a:off x="480" y="1504"/>
                <a:ext cx="4224" cy="864"/>
              </a:xfrm>
              <a:prstGeom prst="line">
                <a:avLst/>
              </a:prstGeom>
              <a:noFill/>
              <a:ln>
                <a:solidFill>
                  <a:schemeClr val="tx2"/>
                </a:solidFill>
                <a:bevel/>
              </a:ln>
            </p:spPr>
          </p:cxnSp>
          <p:cxnSp>
            <p:nvCxnSpPr>
              <p:cNvPr id="13334" name="直接连接符 25623"/>
              <p:cNvCxnSpPr/>
              <p:nvPr/>
            </p:nvCxnSpPr>
            <p:spPr>
              <a:xfrm flipV="1">
                <a:off x="1440" y="2124"/>
                <a:ext cx="192" cy="48"/>
              </a:xfrm>
              <a:prstGeom prst="line">
                <a:avLst/>
              </a:prstGeom>
              <a:noFill/>
              <a:ln>
                <a:solidFill>
                  <a:schemeClr val="tx2"/>
                </a:solidFill>
                <a:bevel/>
                <a:tailEnd type="triangle"/>
              </a:ln>
            </p:spPr>
          </p:cxnSp>
        </p:grpSp>
        <p:sp>
          <p:nvSpPr>
            <p:cNvPr id="13335" name="平行四边形 25659"/>
            <p:cNvSpPr/>
            <p:nvPr/>
          </p:nvSpPr>
          <p:spPr>
            <a:xfrm rot="16200000">
              <a:off x="2917" y="1472"/>
              <a:ext cx="681" cy="317"/>
            </a:xfrm>
            <a:prstGeom prst="parallelogram">
              <a:avLst>
                <a:gd name="adj" fmla="val 27758"/>
              </a:avLst>
            </a:prstGeom>
            <a:solidFill>
              <a:srgbClr val="008080">
                <a:alpha val="96001"/>
              </a:srgbClr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</p:grpSp>
      <p:pic>
        <p:nvPicPr>
          <p:cNvPr id="13336" name="Picture 9" descr="E:\李燃\教师教学用书\2012人教教师用书项目\ppt\物理\图标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337" name="文本框 1"/>
          <p:cNvSpPr/>
          <p:nvPr/>
        </p:nvSpPr>
        <p:spPr>
          <a:xfrm>
            <a:off x="1273175" y="4527550"/>
            <a:ext cx="66595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>
                <a:solidFill>
                  <a:srgbClr val="FF0000"/>
                </a:solidFill>
              </a:rPr>
              <a:t>特点：倒立的、实像，与孔的形状无关。</a:t>
            </a:r>
          </a:p>
        </p:txBody>
      </p:sp>
      <p:sp>
        <p:nvSpPr>
          <p:cNvPr id="13338" name="文本框 2"/>
          <p:cNvSpPr/>
          <p:nvPr/>
        </p:nvSpPr>
        <p:spPr>
          <a:xfrm>
            <a:off x="3459162" y="5751512"/>
            <a:ext cx="11731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/>
              <a:t>圆形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additive="base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 additive="base"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 additive="base"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 additive="base"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15" dur="5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20" dur="500" fill="hold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2"/>
      <p:bldP spid="13337" grpId="0"/>
      <p:bldP spid="1333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占位符 24578"/>
          <p:cNvSpPr>
            <a:spLocks noGrp="1"/>
          </p:cNvSpPr>
          <p:nvPr>
            <p:ph type="body" sz="half" idx="4294967295"/>
          </p:nvPr>
        </p:nvSpPr>
        <p:spPr>
          <a:xfrm>
            <a:off x="352425" y="1060450"/>
            <a:ext cx="4276725" cy="17176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1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     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光在传播过程中遇到不透明的物体，在物体后面便形成了影子</a:t>
            </a:r>
          </a:p>
        </p:txBody>
      </p:sp>
      <p:pic>
        <p:nvPicPr>
          <p:cNvPr id="14339" name="图片 24592">
            <a:hlinkClick r:id="rId3"/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227638" y="244475"/>
            <a:ext cx="3097212" cy="25336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340" name="Picture 9" descr="E:\李燃\教师教学用书\2012人教教师用书项目\ppt\物理\图标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4341" name="文本框 2"/>
          <p:cNvSpPr/>
          <p:nvPr/>
        </p:nvSpPr>
        <p:spPr>
          <a:xfrm>
            <a:off x="352425" y="415925"/>
            <a:ext cx="27432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en-US" altLang="zh-CN">
                <a:solidFill>
                  <a:srgbClr val="0066CC"/>
                </a:solidFill>
              </a:rPr>
              <a:t>(4)</a:t>
            </a:r>
            <a:r>
              <a:rPr lang="zh-CN" altLang="en-US">
                <a:solidFill>
                  <a:srgbClr val="0066CC"/>
                </a:solidFill>
                <a:latin typeface="宋体" pitchFamily="2" charset="-122"/>
              </a:rPr>
              <a:t>影子的形成：</a:t>
            </a:r>
            <a:endParaRPr lang="zh-CN" altLang="en-US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4342" name="文本框 4"/>
          <p:cNvSpPr/>
          <p:nvPr/>
        </p:nvSpPr>
        <p:spPr>
          <a:xfrm>
            <a:off x="523875" y="2778125"/>
            <a:ext cx="32543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/>
              <a:t>拓展：本影和半影</a:t>
            </a:r>
          </a:p>
        </p:txBody>
      </p:sp>
      <p:pic>
        <p:nvPicPr>
          <p:cNvPr id="14343" name="图片 -2147482618" descr="IMG_256"/>
          <p:cNvPicPr/>
          <p:nvPr/>
        </p:nvPicPr>
        <p:blipFill>
          <a:blip r:embed="rId6"/>
          <a:srcRect l="566" t="55372" r="19707"/>
          <a:stretch>
            <a:fillRect/>
          </a:stretch>
        </p:blipFill>
        <p:spPr>
          <a:xfrm>
            <a:off x="2809875" y="3573462"/>
            <a:ext cx="5362575" cy="300037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12" dur="5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17" dur="500" fill="hold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43009"/>
          <p:cNvSpPr/>
          <p:nvPr/>
        </p:nvSpPr>
        <p:spPr>
          <a:xfrm>
            <a:off x="395288" y="692150"/>
            <a:ext cx="7343775" cy="584200"/>
          </a:xfrm>
          <a:prstGeom prst="rect">
            <a:avLst/>
          </a:prstGeom>
          <a:noFill/>
          <a:ln w="161925">
            <a:noFill/>
            <a:miter lim="800000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eaLnBrk="0" hangingPunct="0"/>
            <a:r>
              <a:rPr lang="en-US" altLang="zh-CN" sz="3200">
                <a:solidFill>
                  <a:srgbClr val="0066CC"/>
                </a:solidFill>
                <a:ea typeface="宋体" pitchFamily="2" charset="-122"/>
              </a:rPr>
              <a:t>(5)</a:t>
            </a:r>
            <a:r>
              <a:rPr lang="zh-CN" altLang="en-US" sz="320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日食和月食</a:t>
            </a:r>
            <a:endParaRPr lang="zh-CN" altLang="en-US" sz="3200" b="0">
              <a:solidFill>
                <a:srgbClr val="0066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3" name="图片 43044" descr="日食">
            <a:hlinkClick r:id="rId3"/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19250" y="1773238"/>
            <a:ext cx="5237162" cy="392906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4" name="Picture 9" descr="E:\李燃\教师教学用书\2012人教教师用书项目\ppt\物理\图标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5843"/>
          <p:cNvSpPr/>
          <p:nvPr/>
        </p:nvSpPr>
        <p:spPr>
          <a:xfrm>
            <a:off x="395288" y="692150"/>
            <a:ext cx="7343775" cy="584200"/>
          </a:xfrm>
          <a:prstGeom prst="rect">
            <a:avLst/>
          </a:prstGeom>
          <a:noFill/>
          <a:ln w="161925">
            <a:noFill/>
            <a:miter lim="800000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eaLnBrk="0" hangingPunct="0"/>
            <a:r>
              <a:rPr lang="zh-CN" altLang="en-US" sz="320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日食和月食成因   </a:t>
            </a:r>
            <a:endParaRPr lang="zh-CN" altLang="en-US">
              <a:solidFill>
                <a:srgbClr val="0066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87" name="组合 35886"/>
          <p:cNvGrpSpPr/>
          <p:nvPr/>
        </p:nvGrpSpPr>
        <p:grpSpPr>
          <a:xfrm>
            <a:off x="1835150" y="1916112"/>
            <a:ext cx="5041900" cy="3024188"/>
            <a:chOff x="1156" y="1207"/>
            <a:chExt cx="3176" cy="1905"/>
          </a:xfrm>
        </p:grpSpPr>
        <p:sp>
          <p:nvSpPr>
            <p:cNvPr id="16388" name="任意多边形 35845"/>
            <p:cNvSpPr/>
            <p:nvPr/>
          </p:nvSpPr>
          <p:spPr>
            <a:xfrm>
              <a:off x="3676" y="2635"/>
              <a:ext cx="656" cy="345"/>
            </a:xfrm>
            <a:custGeom>
              <a:avLst/>
              <a:gdLst/>
              <a:ahLst/>
              <a:cxnLst/>
              <a:rect l="0" t="0" r="0" b="0"/>
              <a:pathLst>
                <a:path w="1200" h="624">
                  <a:moveTo>
                    <a:pt x="0" y="0"/>
                  </a:moveTo>
                  <a:lnTo>
                    <a:pt x="144" y="192"/>
                  </a:lnTo>
                  <a:lnTo>
                    <a:pt x="192" y="336"/>
                  </a:lnTo>
                  <a:lnTo>
                    <a:pt x="144" y="480"/>
                  </a:lnTo>
                  <a:lnTo>
                    <a:pt x="0" y="624"/>
                  </a:lnTo>
                  <a:lnTo>
                    <a:pt x="1200" y="576"/>
                  </a:lnTo>
                  <a:lnTo>
                    <a:pt x="1152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66"/>
            </a:solidFill>
            <a:ln>
              <a:solidFill>
                <a:schemeClr val="tx1"/>
              </a:solidFill>
              <a:bevel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6389" name="文本框 35846">
              <a:hlinkClick r:id="rId3"/>
            </p:cNvPr>
            <p:cNvSpPr/>
            <p:nvPr/>
          </p:nvSpPr>
          <p:spPr>
            <a:xfrm>
              <a:off x="2508" y="1207"/>
              <a:ext cx="908" cy="3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 algn="ctr"/>
              <a:r>
                <a:rPr lang="zh-CN" altLang="en-US" sz="3200">
                  <a:solidFill>
                    <a:srgbClr val="0066CC"/>
                  </a:solidFill>
                  <a:ea typeface="宋体" pitchFamily="2" charset="-122"/>
                </a:rPr>
                <a:t>日食</a:t>
              </a:r>
            </a:p>
          </p:txBody>
        </p:sp>
        <p:sp>
          <p:nvSpPr>
            <p:cNvPr id="16390" name="椭圆 35847"/>
            <p:cNvSpPr/>
            <p:nvPr/>
          </p:nvSpPr>
          <p:spPr>
            <a:xfrm>
              <a:off x="1156" y="1232"/>
              <a:ext cx="866" cy="82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  <a:bevel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 algn="ctr"/>
              <a:r>
                <a:rPr lang="zh-CN" altLang="en-US" sz="3200">
                  <a:solidFill>
                    <a:schemeClr val="tx2"/>
                  </a:solidFill>
                  <a:ea typeface="宋体" pitchFamily="2" charset="-122"/>
                </a:rPr>
                <a:t>太阳</a:t>
              </a:r>
            </a:p>
          </p:txBody>
        </p:sp>
        <p:sp>
          <p:nvSpPr>
            <p:cNvPr id="16391" name="椭圆 35848"/>
            <p:cNvSpPr/>
            <p:nvPr/>
          </p:nvSpPr>
          <p:spPr>
            <a:xfrm>
              <a:off x="3807" y="1629"/>
              <a:ext cx="420" cy="42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bevel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 algn="ctr"/>
              <a:r>
                <a:rPr lang="zh-CN" altLang="en-US" sz="1600">
                  <a:solidFill>
                    <a:schemeClr val="bg1"/>
                  </a:solidFill>
                  <a:ea typeface="宋体" pitchFamily="2" charset="-122"/>
                </a:rPr>
                <a:t>地球</a:t>
              </a:r>
            </a:p>
          </p:txBody>
        </p:sp>
        <p:sp>
          <p:nvSpPr>
            <p:cNvPr id="16392" name="任意多边形 35849"/>
            <p:cNvSpPr/>
            <p:nvPr/>
          </p:nvSpPr>
          <p:spPr>
            <a:xfrm>
              <a:off x="3492" y="1709"/>
              <a:ext cx="341" cy="185"/>
            </a:xfrm>
            <a:custGeom>
              <a:avLst/>
              <a:gdLst/>
              <a:ahLst/>
              <a:cxnLst/>
              <a:rect l="0" t="0" r="0" b="0"/>
              <a:pathLst>
                <a:path w="624" h="336">
                  <a:moveTo>
                    <a:pt x="0" y="336"/>
                  </a:moveTo>
                  <a:lnTo>
                    <a:pt x="144" y="240"/>
                  </a:lnTo>
                  <a:lnTo>
                    <a:pt x="144" y="96"/>
                  </a:lnTo>
                  <a:lnTo>
                    <a:pt x="48" y="0"/>
                  </a:lnTo>
                  <a:lnTo>
                    <a:pt x="624" y="144"/>
                  </a:lnTo>
                  <a:lnTo>
                    <a:pt x="576" y="288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FF0066"/>
            </a:solidFill>
            <a:ln>
              <a:solidFill>
                <a:schemeClr val="tx1"/>
              </a:solidFill>
              <a:bevel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grpSp>
          <p:nvGrpSpPr>
            <p:cNvPr id="16393" name="组合 35850"/>
            <p:cNvGrpSpPr/>
            <p:nvPr/>
          </p:nvGrpSpPr>
          <p:grpSpPr>
            <a:xfrm>
              <a:off x="1639" y="1232"/>
              <a:ext cx="2284" cy="821"/>
              <a:chOff x="192" y="864"/>
              <a:chExt cx="4176" cy="1488"/>
            </a:xfrm>
          </p:grpSpPr>
          <p:cxnSp>
            <p:nvCxnSpPr>
              <p:cNvPr id="16394" name="直接连接符 35851"/>
              <p:cNvCxnSpPr/>
              <p:nvPr/>
            </p:nvCxnSpPr>
            <p:spPr>
              <a:xfrm>
                <a:off x="192" y="864"/>
                <a:ext cx="4176" cy="1056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</a:ln>
            </p:spPr>
          </p:cxnSp>
          <p:cxnSp>
            <p:nvCxnSpPr>
              <p:cNvPr id="16395" name="直接连接符 35852"/>
              <p:cNvCxnSpPr/>
              <p:nvPr/>
            </p:nvCxnSpPr>
            <p:spPr>
              <a:xfrm flipV="1">
                <a:off x="192" y="2016"/>
                <a:ext cx="3936" cy="336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</a:ln>
            </p:spPr>
          </p:cxnSp>
          <p:cxnSp>
            <p:nvCxnSpPr>
              <p:cNvPr id="16396" name="直接连接符 35853"/>
              <p:cNvCxnSpPr/>
              <p:nvPr/>
            </p:nvCxnSpPr>
            <p:spPr>
              <a:xfrm>
                <a:off x="1728" y="1248"/>
                <a:ext cx="336" cy="96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  <a:tailEnd type="triangle"/>
              </a:ln>
            </p:spPr>
          </p:cxnSp>
          <p:cxnSp>
            <p:nvCxnSpPr>
              <p:cNvPr id="16397" name="直接连接符 35854"/>
              <p:cNvCxnSpPr/>
              <p:nvPr/>
            </p:nvCxnSpPr>
            <p:spPr>
              <a:xfrm>
                <a:off x="816" y="1296"/>
                <a:ext cx="2544" cy="528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</a:ln>
            </p:spPr>
          </p:cxnSp>
          <p:cxnSp>
            <p:nvCxnSpPr>
              <p:cNvPr id="16398" name="直接连接符 35855"/>
              <p:cNvCxnSpPr/>
              <p:nvPr/>
            </p:nvCxnSpPr>
            <p:spPr>
              <a:xfrm>
                <a:off x="912" y="1776"/>
                <a:ext cx="2400" cy="144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</a:ln>
            </p:spPr>
          </p:cxnSp>
          <p:cxnSp>
            <p:nvCxnSpPr>
              <p:cNvPr id="16399" name="直接连接符 35856"/>
              <p:cNvCxnSpPr/>
              <p:nvPr/>
            </p:nvCxnSpPr>
            <p:spPr>
              <a:xfrm>
                <a:off x="1776" y="1488"/>
                <a:ext cx="192" cy="48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  <a:tailEnd type="triangle"/>
              </a:ln>
            </p:spPr>
          </p:cxnSp>
          <p:cxnSp>
            <p:nvCxnSpPr>
              <p:cNvPr id="16400" name="直接连接符 35857"/>
              <p:cNvCxnSpPr/>
              <p:nvPr/>
            </p:nvCxnSpPr>
            <p:spPr>
              <a:xfrm>
                <a:off x="1632" y="1824"/>
                <a:ext cx="336" cy="0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  <a:tailEnd type="triangle"/>
              </a:ln>
            </p:spPr>
          </p:cxnSp>
        </p:grpSp>
        <p:grpSp>
          <p:nvGrpSpPr>
            <p:cNvPr id="16401" name="组合 35858"/>
            <p:cNvGrpSpPr/>
            <p:nvPr/>
          </p:nvGrpSpPr>
          <p:grpSpPr>
            <a:xfrm>
              <a:off x="1156" y="2291"/>
              <a:ext cx="3097" cy="821"/>
              <a:chOff x="0" y="2448"/>
              <a:chExt cx="5664" cy="1488"/>
            </a:xfrm>
          </p:grpSpPr>
          <p:sp>
            <p:nvSpPr>
              <p:cNvPr id="16402" name="椭圆 35859"/>
              <p:cNvSpPr/>
              <p:nvPr/>
            </p:nvSpPr>
            <p:spPr>
              <a:xfrm>
                <a:off x="0" y="2448"/>
                <a:ext cx="1584" cy="1488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  <a:bevel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</a:lstStyle>
              <a:p>
                <a:pPr lvl="0" algn="ctr"/>
                <a:r>
                  <a:rPr lang="zh-CN" altLang="en-US" sz="3200">
                    <a:solidFill>
                      <a:schemeClr val="tx2"/>
                    </a:solidFill>
                    <a:ea typeface="宋体" pitchFamily="2" charset="-122"/>
                  </a:rPr>
                  <a:t>太阳</a:t>
                </a:r>
              </a:p>
            </p:txBody>
          </p:sp>
          <p:sp>
            <p:nvSpPr>
              <p:cNvPr id="16403" name="椭圆 35860"/>
              <p:cNvSpPr/>
              <p:nvPr/>
            </p:nvSpPr>
            <p:spPr>
              <a:xfrm>
                <a:off x="5328" y="3264"/>
                <a:ext cx="336" cy="336"/>
              </a:xfrm>
              <a:prstGeom prst="ellipse">
                <a:avLst/>
              </a:prstGeom>
              <a:solidFill>
                <a:srgbClr val="FFFFFF"/>
              </a:solidFill>
              <a:ln>
                <a:solidFill>
                  <a:schemeClr val="tx1"/>
                </a:solidFill>
                <a:bevel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</a:lstStyle>
              <a:p>
                <a:pPr lvl="0" algn="ctr"/>
                <a:r>
                  <a:rPr lang="zh-CN" altLang="en-US" sz="1600" b="0">
                    <a:solidFill>
                      <a:srgbClr val="0066CC"/>
                    </a:solidFill>
                    <a:latin typeface="Arial" pitchFamily="34" charset="0"/>
                    <a:ea typeface="宋体" pitchFamily="2" charset="-122"/>
                  </a:rPr>
                  <a:t>月</a:t>
                </a:r>
                <a:r>
                  <a:rPr lang="zh-CN" altLang="en-US" sz="1600" b="0">
                    <a:solidFill>
                      <a:srgbClr val="0066CC"/>
                    </a:solidFill>
                    <a:ea typeface="宋体" pitchFamily="2" charset="-122"/>
                  </a:rPr>
                  <a:t>球</a:t>
                </a:r>
              </a:p>
            </p:txBody>
          </p:sp>
          <p:sp>
            <p:nvSpPr>
              <p:cNvPr id="16404" name="椭圆 35861"/>
              <p:cNvSpPr/>
              <p:nvPr/>
            </p:nvSpPr>
            <p:spPr>
              <a:xfrm>
                <a:off x="4128" y="3048"/>
                <a:ext cx="672" cy="672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  <a:bevel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楷体_GB2312" pitchFamily="49" charset="-122"/>
                  </a:defRPr>
                </a:lvl5pPr>
              </a:lstStyle>
              <a:p>
                <a:pPr lvl="0" algn="ctr"/>
                <a:r>
                  <a:rPr lang="zh-CN" altLang="en-US">
                    <a:solidFill>
                      <a:schemeClr val="bg1"/>
                    </a:solidFill>
                    <a:ea typeface="宋体" pitchFamily="2" charset="-122"/>
                  </a:rPr>
                  <a:t>地球</a:t>
                </a:r>
              </a:p>
            </p:txBody>
          </p:sp>
        </p:grpSp>
        <p:cxnSp>
          <p:nvCxnSpPr>
            <p:cNvPr id="16405" name="直接连接符 35863"/>
            <p:cNvCxnSpPr/>
            <p:nvPr/>
          </p:nvCxnSpPr>
          <p:spPr>
            <a:xfrm>
              <a:off x="1655" y="2291"/>
              <a:ext cx="2651" cy="450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</a:ln>
          </p:spPr>
        </p:cxnSp>
        <p:cxnSp>
          <p:nvCxnSpPr>
            <p:cNvPr id="16406" name="直接连接符 35864"/>
            <p:cNvCxnSpPr/>
            <p:nvPr/>
          </p:nvCxnSpPr>
          <p:spPr>
            <a:xfrm flipV="1">
              <a:off x="1602" y="2953"/>
              <a:ext cx="2704" cy="159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</a:ln>
          </p:spPr>
        </p:cxnSp>
        <p:cxnSp>
          <p:nvCxnSpPr>
            <p:cNvPr id="16407" name="直接连接符 35865"/>
            <p:cNvCxnSpPr/>
            <p:nvPr/>
          </p:nvCxnSpPr>
          <p:spPr>
            <a:xfrm>
              <a:off x="2010" y="2568"/>
              <a:ext cx="1414" cy="173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</a:ln>
          </p:spPr>
        </p:cxnSp>
        <p:cxnSp>
          <p:nvCxnSpPr>
            <p:cNvPr id="16408" name="直接连接符 35866"/>
            <p:cNvCxnSpPr/>
            <p:nvPr/>
          </p:nvCxnSpPr>
          <p:spPr>
            <a:xfrm>
              <a:off x="1996" y="2874"/>
              <a:ext cx="1391" cy="0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</a:ln>
          </p:spPr>
        </p:cxnSp>
        <p:cxnSp>
          <p:nvCxnSpPr>
            <p:cNvPr id="16409" name="直接连接符 35867"/>
            <p:cNvCxnSpPr/>
            <p:nvPr/>
          </p:nvCxnSpPr>
          <p:spPr>
            <a:xfrm>
              <a:off x="2442" y="2423"/>
              <a:ext cx="158" cy="27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  <a:tailEnd type="triangle"/>
            </a:ln>
          </p:spPr>
        </p:cxnSp>
        <p:cxnSp>
          <p:nvCxnSpPr>
            <p:cNvPr id="16410" name="直接连接符 35868"/>
            <p:cNvCxnSpPr/>
            <p:nvPr/>
          </p:nvCxnSpPr>
          <p:spPr>
            <a:xfrm>
              <a:off x="2336" y="2614"/>
              <a:ext cx="363" cy="45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  <a:tailEnd type="triangle"/>
            </a:ln>
          </p:spPr>
        </p:cxnSp>
        <p:cxnSp>
          <p:nvCxnSpPr>
            <p:cNvPr id="16411" name="直接连接符 35869"/>
            <p:cNvCxnSpPr/>
            <p:nvPr/>
          </p:nvCxnSpPr>
          <p:spPr>
            <a:xfrm>
              <a:off x="2416" y="2874"/>
              <a:ext cx="157" cy="0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  <a:tailEnd type="triangle"/>
            </a:ln>
          </p:spPr>
        </p:cxnSp>
        <p:cxnSp>
          <p:nvCxnSpPr>
            <p:cNvPr id="16412" name="直接连接符 35870"/>
            <p:cNvCxnSpPr/>
            <p:nvPr/>
          </p:nvCxnSpPr>
          <p:spPr>
            <a:xfrm>
              <a:off x="2416" y="3059"/>
              <a:ext cx="210" cy="0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  <a:tailEnd type="triangle"/>
            </a:ln>
          </p:spPr>
        </p:cxnSp>
        <p:sp>
          <p:nvSpPr>
            <p:cNvPr id="16413" name="文本框 35871"/>
            <p:cNvSpPr/>
            <p:nvPr/>
          </p:nvSpPr>
          <p:spPr>
            <a:xfrm>
              <a:off x="2495" y="2158"/>
              <a:ext cx="802" cy="3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 algn="ctr"/>
              <a:r>
                <a:rPr lang="zh-CN" altLang="en-US" sz="3200">
                  <a:solidFill>
                    <a:srgbClr val="0066CC"/>
                  </a:solidFill>
                  <a:ea typeface="宋体" pitchFamily="2" charset="-122"/>
                </a:rPr>
                <a:t>月食</a:t>
              </a:r>
            </a:p>
          </p:txBody>
        </p:sp>
        <p:sp>
          <p:nvSpPr>
            <p:cNvPr id="16414" name="任意多边形 35872"/>
            <p:cNvSpPr/>
            <p:nvPr/>
          </p:nvSpPr>
          <p:spPr>
            <a:xfrm>
              <a:off x="3833" y="1788"/>
              <a:ext cx="27" cy="53"/>
            </a:xfrm>
            <a:custGeom>
              <a:avLst/>
              <a:gdLst/>
              <a:ahLst/>
              <a:cxnLst/>
              <a:rect l="0" t="0" r="0" b="0"/>
              <a:pathLst>
                <a:path w="48" h="96">
                  <a:moveTo>
                    <a:pt x="0" y="0"/>
                  </a:moveTo>
                  <a:cubicBezTo>
                    <a:pt x="0" y="0"/>
                    <a:pt x="48" y="96"/>
                    <a:pt x="48" y="96"/>
                  </a:cubicBezTo>
                  <a:cubicBezTo>
                    <a:pt x="48" y="9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66"/>
            </a:solidFill>
            <a:ln>
              <a:solidFill>
                <a:schemeClr val="tx1"/>
              </a:solidFill>
              <a:bevel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6415" name="椭圆 35873"/>
            <p:cNvSpPr/>
            <p:nvPr/>
          </p:nvSpPr>
          <p:spPr>
            <a:xfrm>
              <a:off x="3394" y="1702"/>
              <a:ext cx="183" cy="186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tx1"/>
              </a:solidFill>
              <a:bevel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 algn="ctr"/>
              <a:r>
                <a:rPr lang="zh-CN" altLang="en-US" sz="2000" b="0">
                  <a:solidFill>
                    <a:srgbClr val="0066CC"/>
                  </a:solidFill>
                  <a:ea typeface="宋体" pitchFamily="2" charset="-122"/>
                </a:rPr>
                <a:t>月球</a:t>
              </a:r>
            </a:p>
          </p:txBody>
        </p:sp>
        <p:sp>
          <p:nvSpPr>
            <p:cNvPr id="16416" name="椭圆 35874"/>
            <p:cNvSpPr/>
            <p:nvPr/>
          </p:nvSpPr>
          <p:spPr>
            <a:xfrm>
              <a:off x="3800" y="1788"/>
              <a:ext cx="40" cy="80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  <a:bevel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/>
              <a:endParaRPr lang="zh-CN" altLang="en-US"/>
            </a:p>
          </p:txBody>
        </p:sp>
        <p:cxnSp>
          <p:nvCxnSpPr>
            <p:cNvPr id="16417" name="直接连接符 35875"/>
            <p:cNvCxnSpPr/>
            <p:nvPr/>
          </p:nvCxnSpPr>
          <p:spPr>
            <a:xfrm flipH="1">
              <a:off x="3518" y="1577"/>
              <a:ext cx="53" cy="7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bevel/>
              <a:tailEnd type="triangle"/>
            </a:ln>
          </p:spPr>
        </p:cxnSp>
        <p:cxnSp>
          <p:nvCxnSpPr>
            <p:cNvPr id="16418" name="直接连接符 35876"/>
            <p:cNvCxnSpPr/>
            <p:nvPr/>
          </p:nvCxnSpPr>
          <p:spPr>
            <a:xfrm>
              <a:off x="2381" y="1979"/>
              <a:ext cx="136" cy="0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  <a:tailEnd type="triangle"/>
            </a:ln>
          </p:spPr>
        </p:cxnSp>
      </p:grpSp>
      <p:sp>
        <p:nvSpPr>
          <p:cNvPr id="16419" name="文本框 35877"/>
          <p:cNvSpPr/>
          <p:nvPr/>
        </p:nvSpPr>
        <p:spPr>
          <a:xfrm>
            <a:off x="827088" y="5589588"/>
            <a:ext cx="7777162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请你描述出日食和月食的成因</a:t>
            </a:r>
          </a:p>
        </p:txBody>
      </p:sp>
      <p:pic>
        <p:nvPicPr>
          <p:cNvPr id="16420" name="Picture 9" descr="E:\李燃\教师教学用书\2012人教教师用书项目\ppt\物理\图标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27649"/>
          <p:cNvSpPr>
            <a:spLocks noGrp="1"/>
          </p:cNvSpPr>
          <p:nvPr>
            <p:ph type="title" idx="4294967295"/>
          </p:nvPr>
        </p:nvSpPr>
        <p:spPr>
          <a:xfrm>
            <a:off x="687388" y="188912"/>
            <a:ext cx="4676775" cy="1143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0" algn="l"/>
            <a:r>
              <a:rPr lang="zh-CN" altLang="en-US" sz="3600" b="1">
                <a:solidFill>
                  <a:srgbClr val="0066CC"/>
                </a:solidFill>
              </a:rPr>
              <a:t>四、光速</a:t>
            </a:r>
          </a:p>
        </p:txBody>
      </p:sp>
      <p:sp>
        <p:nvSpPr>
          <p:cNvPr id="17411" name="内容占位符 27650"/>
          <p:cNvSpPr>
            <a:spLocks noGrp="1"/>
          </p:cNvSpPr>
          <p:nvPr>
            <p:ph idx="4294967295"/>
          </p:nvPr>
        </p:nvSpPr>
        <p:spPr>
          <a:xfrm>
            <a:off x="468312" y="1700212"/>
            <a:ext cx="8229600" cy="4608512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2"/>
                </a:solidFill>
              </a:rPr>
              <a:t>　　打雷和闪电同时同地发生，</a:t>
            </a:r>
          </a:p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2"/>
                </a:solidFill>
              </a:rPr>
              <a:t>为什么我们总是先看见闪电后听</a:t>
            </a:r>
          </a:p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2"/>
                </a:solidFill>
              </a:rPr>
              <a:t>到雷声？</a:t>
            </a:r>
          </a:p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2"/>
                </a:solidFill>
              </a:rPr>
              <a:t>　　</a:t>
            </a:r>
          </a:p>
        </p:txBody>
      </p:sp>
      <p:pic>
        <p:nvPicPr>
          <p:cNvPr id="17412" name="Picture 9" descr="E:\李燃\教师教学用书\2012人教教师用书项目\ppt\物理\图标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7413" name="图片 3"/>
          <p:cNvPicPr/>
          <p:nvPr/>
        </p:nvPicPr>
        <p:blipFill>
          <a:blip r:embed="rId4"/>
          <a:stretch>
            <a:fillRect/>
          </a:stretch>
        </p:blipFill>
        <p:spPr>
          <a:xfrm>
            <a:off x="1128712" y="3443288"/>
            <a:ext cx="4808538" cy="29987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7414" name="文本框 4"/>
          <p:cNvSpPr/>
          <p:nvPr/>
        </p:nvSpPr>
        <p:spPr>
          <a:xfrm>
            <a:off x="6184900" y="3209925"/>
            <a:ext cx="2513012" cy="1814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/>
              <a:t>光年：光一年走的距离，约</a:t>
            </a:r>
            <a:r>
              <a:rPr lang="en-US" altLang="zh-CN"/>
              <a:t>9.46</a:t>
            </a:r>
            <a:r>
              <a:rPr lang="zh-CN" altLang="en-US"/>
              <a:t>×</a:t>
            </a:r>
            <a:r>
              <a:rPr lang="en-US" altLang="zh-CN"/>
              <a:t>10</a:t>
            </a:r>
            <a:r>
              <a:rPr lang="en-US" altLang="zh-CN" baseline="30000"/>
              <a:t>12</a:t>
            </a:r>
            <a:r>
              <a:rPr lang="en-US" altLang="zh-CN"/>
              <a:t>km</a:t>
            </a:r>
            <a:r>
              <a:rPr lang="zh-CN" altLang="en-US"/>
              <a:t>，</a:t>
            </a:r>
            <a:r>
              <a:rPr lang="zh-CN" altLang="en-US">
                <a:solidFill>
                  <a:srgbClr val="FF0000"/>
                </a:solidFill>
              </a:rPr>
              <a:t>是长度单位</a:t>
            </a:r>
          </a:p>
        </p:txBody>
      </p:sp>
      <p:sp>
        <p:nvSpPr>
          <p:cNvPr id="17415" name="文本框 1"/>
          <p:cNvSpPr/>
          <p:nvPr/>
        </p:nvSpPr>
        <p:spPr>
          <a:xfrm>
            <a:off x="6184900" y="1920875"/>
            <a:ext cx="2513012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/>
              <a:t>牛郎织女星距离：</a:t>
            </a:r>
            <a:r>
              <a:rPr lang="en-US" altLang="zh-CN">
                <a:solidFill>
                  <a:srgbClr val="FF0000"/>
                </a:solidFill>
              </a:rPr>
              <a:t>16</a:t>
            </a:r>
            <a:r>
              <a:rPr lang="zh-CN" altLang="en-US">
                <a:solidFill>
                  <a:srgbClr val="FF0000"/>
                </a:solidFill>
              </a:rPr>
              <a:t>光年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3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5" dur="2000" fill="hold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24" dur="500" fill="hold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31780"/>
          <p:cNvSpPr>
            <a:spLocks noGrp="1"/>
          </p:cNvSpPr>
          <p:nvPr>
            <p:ph type="title" idx="4294967295"/>
          </p:nvPr>
        </p:nvSpPr>
        <p:spPr>
          <a:xfrm>
            <a:off x="612775" y="269875"/>
            <a:ext cx="4535488" cy="1143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0" algn="l"/>
            <a:r>
              <a:rPr lang="zh-CN" altLang="en-US" sz="3600" b="1">
                <a:solidFill>
                  <a:srgbClr val="0066CC"/>
                </a:solidFill>
              </a:rPr>
              <a:t>声和光的不同</a:t>
            </a:r>
          </a:p>
        </p:txBody>
      </p:sp>
      <p:pic>
        <p:nvPicPr>
          <p:cNvPr id="18435" name="Picture 9" descr="E:\李燃\教师教学用书\2012人教教师用书项目\ppt\物理\图标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436" name="图片 1"/>
          <p:cNvPicPr/>
          <p:nvPr/>
        </p:nvPicPr>
        <p:blipFill>
          <a:blip r:embed="rId4"/>
          <a:stretch>
            <a:fillRect/>
          </a:stretch>
        </p:blipFill>
        <p:spPr>
          <a:xfrm>
            <a:off x="671512" y="1928812"/>
            <a:ext cx="7800975" cy="37909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29697"/>
          <p:cNvSpPr>
            <a:spLocks noGrp="1"/>
          </p:cNvSpPr>
          <p:nvPr>
            <p:ph type="title" idx="4294967295"/>
          </p:nvPr>
        </p:nvSpPr>
        <p:spPr>
          <a:xfrm>
            <a:off x="684212" y="404812"/>
            <a:ext cx="4605338" cy="782638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0" algn="l"/>
            <a:r>
              <a:rPr lang="zh-CN" altLang="en-US" sz="3600" b="1">
                <a:solidFill>
                  <a:srgbClr val="0066CC"/>
                </a:solidFill>
              </a:rPr>
              <a:t>本节重点内容小结</a:t>
            </a:r>
          </a:p>
        </p:txBody>
      </p:sp>
      <p:pic>
        <p:nvPicPr>
          <p:cNvPr id="19459" name="Picture 9" descr="E:\李燃\教师教学用书\2012人教教师用书项目\ppt\物理\图标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60" name="图片 1"/>
          <p:cNvPicPr/>
          <p:nvPr/>
        </p:nvPicPr>
        <p:blipFill>
          <a:blip r:embed="rId4"/>
          <a:stretch>
            <a:fillRect/>
          </a:stretch>
        </p:blipFill>
        <p:spPr>
          <a:xfrm>
            <a:off x="276225" y="1862138"/>
            <a:ext cx="8591550" cy="38957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62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0820400" y="10426700"/>
            <a:ext cx="406400" cy="4572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86017"/>
          <p:cNvSpPr>
            <a:spLocks noGrp="1"/>
          </p:cNvSpPr>
          <p:nvPr>
            <p:ph type="title" idx="4294967295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0"/>
            <a:endParaRPr lang="zh-CN" altLang="zh-CN"/>
          </a:p>
        </p:txBody>
      </p:sp>
      <p:sp>
        <p:nvSpPr>
          <p:cNvPr id="4098" name="文本占位符 86018"/>
          <p:cNvSpPr>
            <a:spLocks noGrp="1"/>
          </p:cNvSpPr>
          <p:nvPr>
            <p:ph idx="429496729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endParaRPr lang="zh-CN" altLang="zh-CN"/>
          </a:p>
        </p:txBody>
      </p:sp>
      <p:pic>
        <p:nvPicPr>
          <p:cNvPr id="4099" name="图片 84993" descr="d12"/>
          <p:cNvPicPr/>
          <p:nvPr/>
        </p:nvPicPr>
        <p:blipFill>
          <a:blip r:embed="rId2"/>
          <a:stretch>
            <a:fillRect/>
          </a:stretch>
        </p:blipFill>
        <p:spPr>
          <a:xfrm>
            <a:off x="87312" y="0"/>
            <a:ext cx="9056688" cy="73152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100" name="图片 86019" descr="028bb"/>
          <p:cNvPicPr/>
          <p:nvPr/>
        </p:nvPicPr>
        <p:blipFill>
          <a:blip r:embed="rId3"/>
          <a:stretch>
            <a:fillRect/>
          </a:stretch>
        </p:blipFill>
        <p:spPr>
          <a:xfrm>
            <a:off x="-184150" y="1611312"/>
            <a:ext cx="9144000" cy="81010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101" name="图片 2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-288925"/>
            <a:ext cx="6588125" cy="47275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102" name="图片 3"/>
          <p:cNvPicPr/>
          <p:nvPr/>
        </p:nvPicPr>
        <p:blipFill>
          <a:blip r:embed="rId5"/>
          <a:stretch>
            <a:fillRect/>
          </a:stretch>
        </p:blipFill>
        <p:spPr>
          <a:xfrm>
            <a:off x="530225" y="485775"/>
            <a:ext cx="8310562" cy="50260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103" name="图片 4"/>
          <p:cNvPicPr/>
          <p:nvPr/>
        </p:nvPicPr>
        <p:blipFill>
          <a:blip r:embed="rId6"/>
          <a:stretch>
            <a:fillRect/>
          </a:stretch>
        </p:blipFill>
        <p:spPr>
          <a:xfrm>
            <a:off x="2455862" y="1611312"/>
            <a:ext cx="6791325" cy="5434012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2000" fill="hold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4" dur="2000" fill="hold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3" dur="1000" fill="hold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/>
          <p:nvPr/>
        </p:nvSpPr>
        <p:spPr>
          <a:xfrm>
            <a:off x="684212" y="476250"/>
            <a:ext cx="23050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>
                <a:solidFill>
                  <a:srgbClr val="0066CC"/>
                </a:solidFill>
                <a:latin typeface="宋体" pitchFamily="2" charset="-122"/>
                <a:ea typeface="宋体" pitchFamily="2" charset="-122"/>
              </a:rPr>
              <a:t>一、光源</a:t>
            </a:r>
          </a:p>
        </p:txBody>
      </p:sp>
      <p:sp>
        <p:nvSpPr>
          <p:cNvPr id="5123" name="文本框 30726"/>
          <p:cNvSpPr/>
          <p:nvPr/>
        </p:nvSpPr>
        <p:spPr>
          <a:xfrm>
            <a:off x="1187450" y="4076700"/>
            <a:ext cx="6315075" cy="522288"/>
          </a:xfrm>
          <a:prstGeom prst="rect">
            <a:avLst/>
          </a:prstGeom>
          <a:noFill/>
          <a:ln w="161925">
            <a:noFill/>
            <a:miter lim="800000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ea typeface="宋体" pitchFamily="2" charset="-122"/>
              </a:rPr>
              <a:t>1</a:t>
            </a: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．能够发光的物体叫光源</a:t>
            </a:r>
          </a:p>
        </p:txBody>
      </p:sp>
      <p:sp>
        <p:nvSpPr>
          <p:cNvPr id="5124" name="文本框 30727"/>
          <p:cNvSpPr/>
          <p:nvPr/>
        </p:nvSpPr>
        <p:spPr>
          <a:xfrm>
            <a:off x="1187450" y="4941888"/>
            <a:ext cx="7488238" cy="522288"/>
          </a:xfrm>
          <a:prstGeom prst="rect">
            <a:avLst/>
          </a:prstGeom>
          <a:noFill/>
          <a:ln w="161925">
            <a:noFill/>
            <a:miter lim="800000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ea typeface="宋体" pitchFamily="2" charset="-122"/>
              </a:rPr>
              <a:t>2</a:t>
            </a: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．光源分为：天然光源和人造光源两类</a:t>
            </a:r>
          </a:p>
        </p:txBody>
      </p:sp>
      <p:sp>
        <p:nvSpPr>
          <p:cNvPr id="5125" name="文本框 30728"/>
          <p:cNvSpPr/>
          <p:nvPr/>
        </p:nvSpPr>
        <p:spPr>
          <a:xfrm>
            <a:off x="841375" y="5638800"/>
            <a:ext cx="7835900" cy="520700"/>
          </a:xfrm>
          <a:prstGeom prst="rect">
            <a:avLst/>
          </a:prstGeom>
          <a:noFill/>
          <a:ln w="161925">
            <a:noFill/>
            <a:miter lim="800000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讨论：月亮是不是光源？人的眼睛会发光吗？</a:t>
            </a:r>
          </a:p>
        </p:txBody>
      </p:sp>
      <p:pic>
        <p:nvPicPr>
          <p:cNvPr id="5126" name="图片 30729" descr="2005122893442807"/>
          <p:cNvPicPr/>
          <p:nvPr/>
        </p:nvPicPr>
        <p:blipFill>
          <a:blip r:embed="rId3"/>
          <a:stretch>
            <a:fillRect/>
          </a:stretch>
        </p:blipFill>
        <p:spPr>
          <a:xfrm>
            <a:off x="250825" y="1917700"/>
            <a:ext cx="2447925" cy="15827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7" name="图片 30730" descr="4人造光源"/>
          <p:cNvPicPr/>
          <p:nvPr/>
        </p:nvPicPr>
        <p:blipFill>
          <a:blip r:embed="rId4"/>
          <a:stretch>
            <a:fillRect/>
          </a:stretch>
        </p:blipFill>
        <p:spPr>
          <a:xfrm>
            <a:off x="4932362" y="1916112"/>
            <a:ext cx="3960812" cy="15859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8" name="图片 30731" descr="1水母"/>
          <p:cNvPicPr/>
          <p:nvPr/>
        </p:nvPicPr>
        <p:blipFill>
          <a:blip r:embed="rId5"/>
          <a:stretch>
            <a:fillRect/>
          </a:stretch>
        </p:blipFill>
        <p:spPr>
          <a:xfrm>
            <a:off x="2700338" y="1916112"/>
            <a:ext cx="2232025" cy="15843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9" name="Picture 9" descr="E:\李燃\教师教学用书\2012人教教师用书项目\ppt\物理\图标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130" name="文本框 1"/>
          <p:cNvSpPr/>
          <p:nvPr/>
        </p:nvSpPr>
        <p:spPr>
          <a:xfrm>
            <a:off x="1820862" y="6330950"/>
            <a:ext cx="56816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 sz="2400"/>
              <a:t>思考：光源发出的光是如何传播的呢？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1"/>
      <p:bldP spid="5124" grpId="2"/>
      <p:bldP spid="5125" grpId="3"/>
      <p:bldP spid="5130" grpId="4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9458"/>
          <p:cNvSpPr/>
          <p:nvPr/>
        </p:nvSpPr>
        <p:spPr>
          <a:xfrm>
            <a:off x="682625" y="5549900"/>
            <a:ext cx="8137525" cy="584200"/>
          </a:xfrm>
          <a:prstGeom prst="rect">
            <a:avLst/>
          </a:prstGeom>
          <a:noFill/>
          <a:ln w="161925">
            <a:noFill/>
            <a:miter lim="800000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zh-CN" altLang="en-US" sz="3200">
                <a:solidFill>
                  <a:srgbClr val="0066CC"/>
                </a:solidFill>
                <a:latin typeface="Arial" pitchFamily="34" charset="0"/>
                <a:ea typeface="宋体" pitchFamily="2" charset="-122"/>
              </a:rPr>
              <a:t>可见：光</a:t>
            </a: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在空气中</a:t>
            </a:r>
            <a:r>
              <a:rPr lang="zh-CN" altLang="en-US" sz="3200">
                <a:solidFill>
                  <a:srgbClr val="0066CC"/>
                </a:solidFill>
                <a:latin typeface="Arial" pitchFamily="34" charset="0"/>
                <a:ea typeface="宋体" pitchFamily="2" charset="-122"/>
              </a:rPr>
              <a:t>是沿直线传播的。</a:t>
            </a:r>
            <a:endParaRPr lang="en-US" altLang="zh-CN" sz="3200">
              <a:solidFill>
                <a:srgbClr val="0066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文本框 19459"/>
          <p:cNvSpPr/>
          <p:nvPr/>
        </p:nvSpPr>
        <p:spPr>
          <a:xfrm>
            <a:off x="473075" y="423862"/>
            <a:ext cx="4681538" cy="641350"/>
          </a:xfrm>
          <a:prstGeom prst="rect">
            <a:avLst/>
          </a:prstGeom>
          <a:noFill/>
          <a:ln w="161925">
            <a:noFill/>
            <a:miter lim="800000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zh-CN" altLang="en-US" sz="3600">
                <a:solidFill>
                  <a:srgbClr val="0066CC"/>
                </a:solidFill>
                <a:latin typeface="Arial" pitchFamily="34" charset="0"/>
                <a:ea typeface="宋体" pitchFamily="2" charset="-122"/>
              </a:rPr>
              <a:t>二、光的传播</a:t>
            </a:r>
          </a:p>
        </p:txBody>
      </p:sp>
      <p:pic>
        <p:nvPicPr>
          <p:cNvPr id="6148" name="Picture 9" descr="E:\李燃\教师教学用书\2012人教教师用书项目\ppt\物理\图标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149" name="图片 2" descr="迷雾森林1"/>
          <p:cNvPicPr/>
          <p:nvPr/>
        </p:nvPicPr>
        <p:blipFill>
          <a:blip r:embed="rId4"/>
          <a:stretch>
            <a:fillRect/>
          </a:stretch>
        </p:blipFill>
        <p:spPr>
          <a:xfrm>
            <a:off x="234950" y="2152650"/>
            <a:ext cx="3111500" cy="25527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150" name="图片 3"/>
          <p:cNvPicPr/>
          <p:nvPr/>
        </p:nvPicPr>
        <p:blipFill>
          <a:blip r:embed="rId5"/>
          <a:stretch>
            <a:fillRect/>
          </a:stretch>
        </p:blipFill>
        <p:spPr>
          <a:xfrm>
            <a:off x="3425825" y="2171700"/>
            <a:ext cx="3114675" cy="257968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151" name="图片 5"/>
          <p:cNvPicPr/>
          <p:nvPr/>
        </p:nvPicPr>
        <p:blipFill>
          <a:blip r:embed="rId6"/>
          <a:stretch>
            <a:fillRect/>
          </a:stretch>
        </p:blipFill>
        <p:spPr>
          <a:xfrm rot="16200000">
            <a:off x="6116638" y="2814638"/>
            <a:ext cx="2533650" cy="12287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152" name="文本框 1"/>
          <p:cNvSpPr/>
          <p:nvPr/>
        </p:nvSpPr>
        <p:spPr>
          <a:xfrm>
            <a:off x="393700" y="1460500"/>
            <a:ext cx="39798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>
                <a:solidFill>
                  <a:schemeClr val="tx2"/>
                </a:solidFill>
              </a:rPr>
              <a:t>光在空气中的传播：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19" dur="2000" fill="hold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24" dur="500" fill="hold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0483"/>
          <p:cNvSpPr/>
          <p:nvPr/>
        </p:nvSpPr>
        <p:spPr>
          <a:xfrm>
            <a:off x="441325" y="5554662"/>
            <a:ext cx="8280400" cy="522288"/>
          </a:xfrm>
          <a:prstGeom prst="rect">
            <a:avLst/>
          </a:prstGeom>
          <a:noFill/>
          <a:ln w="161925">
            <a:noFill/>
            <a:miter lim="800000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zh-CN" altLang="en-US">
                <a:solidFill>
                  <a:srgbClr val="0066CC"/>
                </a:solidFill>
                <a:latin typeface="Arial" pitchFamily="34" charset="0"/>
                <a:ea typeface="宋体" pitchFamily="2" charset="-122"/>
              </a:rPr>
              <a:t>可见：光</a:t>
            </a:r>
            <a:r>
              <a:rPr lang="zh-CN" altLang="en-US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在水中、透明固体中</a:t>
            </a:r>
            <a:r>
              <a:rPr lang="zh-CN" altLang="en-US">
                <a:solidFill>
                  <a:srgbClr val="0066CC"/>
                </a:solidFill>
                <a:latin typeface="Arial" pitchFamily="34" charset="0"/>
                <a:ea typeface="宋体" pitchFamily="2" charset="-122"/>
              </a:rPr>
              <a:t>也是沿直线传播的。</a:t>
            </a:r>
            <a:endParaRPr lang="zh-CN" altLang="en-US" b="0">
              <a:solidFill>
                <a:srgbClr val="0066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1" name="图片 20487"/>
          <p:cNvPicPr/>
          <p:nvPr/>
        </p:nvPicPr>
        <p:blipFill>
          <a:blip r:embed="rId3"/>
          <a:stretch>
            <a:fillRect/>
          </a:stretch>
        </p:blipFill>
        <p:spPr>
          <a:xfrm>
            <a:off x="441325" y="1863725"/>
            <a:ext cx="3584575" cy="241458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7172" name="Picture 9" descr="E:\李燃\教师教学用书\2012人教教师用书项目\ppt\物理\图标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173" name="文本框 2"/>
          <p:cNvSpPr/>
          <p:nvPr/>
        </p:nvSpPr>
        <p:spPr>
          <a:xfrm>
            <a:off x="682625" y="4883150"/>
            <a:ext cx="303053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 sz="2400"/>
              <a:t>光在水中或者牛奶中</a:t>
            </a:r>
          </a:p>
        </p:txBody>
      </p:sp>
      <p:pic>
        <p:nvPicPr>
          <p:cNvPr id="7174" name="图片 2"/>
          <p:cNvPicPr/>
          <p:nvPr/>
        </p:nvPicPr>
        <p:blipFill>
          <a:blip r:embed="rId5"/>
          <a:stretch>
            <a:fillRect/>
          </a:stretch>
        </p:blipFill>
        <p:spPr>
          <a:xfrm>
            <a:off x="4632325" y="1863725"/>
            <a:ext cx="2908300" cy="24161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175" name="文本框 4"/>
          <p:cNvSpPr/>
          <p:nvPr/>
        </p:nvSpPr>
        <p:spPr>
          <a:xfrm>
            <a:off x="4632325" y="4883150"/>
            <a:ext cx="25431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 sz="2400"/>
              <a:t>光在透明固体中</a:t>
            </a:r>
          </a:p>
        </p:txBody>
      </p:sp>
      <p:sp>
        <p:nvSpPr>
          <p:cNvPr id="7176" name="文本框 1"/>
          <p:cNvSpPr/>
          <p:nvPr/>
        </p:nvSpPr>
        <p:spPr>
          <a:xfrm>
            <a:off x="228600" y="874712"/>
            <a:ext cx="56403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>
                <a:solidFill>
                  <a:schemeClr val="tx2"/>
                </a:solidFill>
              </a:rPr>
              <a:t>光在水中和透明固体中的传播：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2534"/>
          <p:cNvSpPr>
            <a:spLocks noGrp="1"/>
          </p:cNvSpPr>
          <p:nvPr>
            <p:ph type="title" idx="4294967295"/>
          </p:nvPr>
        </p:nvSpPr>
        <p:spPr>
          <a:xfrm>
            <a:off x="446088" y="403225"/>
            <a:ext cx="8229600" cy="865188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lang="zh-CN" altLang="en-US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0" algn="l"/>
            <a:r>
              <a:rPr lang="zh-CN" altLang="en-US" sz="3600" b="1">
                <a:solidFill>
                  <a:srgbClr val="0066CC"/>
                </a:solidFill>
                <a:latin typeface="宋体" pitchFamily="2" charset="-122"/>
              </a:rPr>
              <a:t>  归纳总结：</a:t>
            </a:r>
          </a:p>
        </p:txBody>
      </p:sp>
      <p:sp>
        <p:nvSpPr>
          <p:cNvPr id="8195" name="内容占位符 22535"/>
          <p:cNvSpPr>
            <a:spLocks noGrp="1"/>
          </p:cNvSpPr>
          <p:nvPr>
            <p:ph idx="4294967295"/>
          </p:nvPr>
        </p:nvSpPr>
        <p:spPr>
          <a:xfrm>
            <a:off x="446088" y="1619250"/>
            <a:ext cx="8580438" cy="8636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buNone/>
            </a:pPr>
            <a:r>
              <a:rPr lang="zh-CN" altLang="en-US" b="1">
                <a:solidFill>
                  <a:schemeClr val="tx2"/>
                </a:solidFill>
              </a:rPr>
              <a:t>实验表明：光在</a:t>
            </a:r>
            <a:r>
              <a:rPr lang="zh-CN" altLang="en-US" sz="3600" b="1"/>
              <a:t>同种</a:t>
            </a:r>
            <a:r>
              <a:rPr lang="zh-CN" altLang="en-US" sz="3600" b="1">
                <a:solidFill>
                  <a:srgbClr val="FF0000"/>
                </a:solidFill>
              </a:rPr>
              <a:t>均匀</a:t>
            </a:r>
            <a:r>
              <a:rPr lang="zh-CN" altLang="en-US" b="1">
                <a:solidFill>
                  <a:schemeClr val="tx2"/>
                </a:solidFill>
              </a:rPr>
              <a:t>介质中沿直线传播。</a:t>
            </a:r>
          </a:p>
          <a:p>
            <a:pPr marL="0" lvl="0" indent="0">
              <a:buNone/>
            </a:pPr>
            <a:endParaRPr lang="zh-CN" altLang="en-US" b="1">
              <a:solidFill>
                <a:schemeClr val="tx2"/>
              </a:solidFill>
            </a:endParaRPr>
          </a:p>
        </p:txBody>
      </p:sp>
      <p:pic>
        <p:nvPicPr>
          <p:cNvPr id="8196" name="Picture 9" descr="E:\李燃\教师教学用书\2012人教教师用书项目\ppt\物理\图标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197" name="图片 2"/>
          <p:cNvPicPr/>
          <p:nvPr/>
        </p:nvPicPr>
        <p:blipFill>
          <a:blip r:embed="rId4"/>
          <a:stretch>
            <a:fillRect/>
          </a:stretch>
        </p:blipFill>
        <p:spPr>
          <a:xfrm>
            <a:off x="682625" y="2671762"/>
            <a:ext cx="3351212" cy="27432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198" name="文本框 3"/>
          <p:cNvSpPr/>
          <p:nvPr/>
        </p:nvSpPr>
        <p:spPr>
          <a:xfrm>
            <a:off x="1076325" y="5737225"/>
            <a:ext cx="21272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/>
              <a:t>不同介质</a:t>
            </a:r>
          </a:p>
        </p:txBody>
      </p:sp>
      <p:pic>
        <p:nvPicPr>
          <p:cNvPr id="8199" name="图片 4"/>
          <p:cNvPicPr/>
          <p:nvPr/>
        </p:nvPicPr>
        <p:blipFill>
          <a:blip r:embed="rId5"/>
          <a:stretch>
            <a:fillRect/>
          </a:stretch>
        </p:blipFill>
        <p:spPr>
          <a:xfrm>
            <a:off x="4033838" y="2671762"/>
            <a:ext cx="4110038" cy="27432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200" name="文本框 5"/>
          <p:cNvSpPr/>
          <p:nvPr/>
        </p:nvSpPr>
        <p:spPr>
          <a:xfrm>
            <a:off x="5103812" y="5737225"/>
            <a:ext cx="21272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>
                <a:solidFill>
                  <a:srgbClr val="FF0000"/>
                </a:solidFill>
              </a:rPr>
              <a:t>介质不均匀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37893"/>
          <p:cNvSpPr/>
          <p:nvPr/>
        </p:nvSpPr>
        <p:spPr>
          <a:xfrm>
            <a:off x="541338" y="449262"/>
            <a:ext cx="49911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sz="3200">
                <a:solidFill>
                  <a:srgbClr val="0066CC"/>
                </a:solidFill>
                <a:ea typeface="宋体" pitchFamily="2" charset="-122"/>
              </a:rPr>
              <a:t>描述光的传播（模型法）</a:t>
            </a:r>
          </a:p>
          <a:p>
            <a:pPr marL="342900" lvl="0" indent="-342900" eaLnBrk="0" hangingPunct="0">
              <a:spcBef>
                <a:spcPct val="20000"/>
              </a:spcBef>
            </a:pPr>
            <a:endParaRPr lang="zh-CN" altLang="en-US" sz="3200">
              <a:solidFill>
                <a:srgbClr val="0066CC"/>
              </a:solidFill>
              <a:ea typeface="宋体" pitchFamily="2" charset="-122"/>
            </a:endParaRPr>
          </a:p>
        </p:txBody>
      </p:sp>
      <p:sp>
        <p:nvSpPr>
          <p:cNvPr id="9219" name="矩形 37894"/>
          <p:cNvSpPr/>
          <p:nvPr/>
        </p:nvSpPr>
        <p:spPr>
          <a:xfrm>
            <a:off x="576262" y="1216025"/>
            <a:ext cx="7991475" cy="1223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eaLnBrk="0" hangingPunct="0">
              <a:spcBef>
                <a:spcPct val="20000"/>
              </a:spcBef>
            </a:pPr>
            <a:r>
              <a:rPr lang="zh-CN" altLang="en-US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　　通常用一条带箭头的直线表示光传播的径迹和方向，这样的直线叫做</a:t>
            </a:r>
            <a:r>
              <a:rPr lang="zh-CN" altLang="en-US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光线</a:t>
            </a:r>
            <a:r>
              <a:rPr lang="zh-CN" altLang="en-US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  <a:p>
            <a:pPr lvl="0" eaLnBrk="0" hangingPunct="0">
              <a:spcBef>
                <a:spcPct val="20000"/>
              </a:spcBef>
            </a:pPr>
            <a:endParaRPr lang="zh-CN" altLang="en-US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9220" name="组合 37895"/>
          <p:cNvGrpSpPr/>
          <p:nvPr/>
        </p:nvGrpSpPr>
        <p:grpSpPr>
          <a:xfrm>
            <a:off x="2466975" y="2781300"/>
            <a:ext cx="3173412" cy="69850"/>
            <a:chOff x="2426" y="2750"/>
            <a:chExt cx="1996" cy="0"/>
          </a:xfrm>
        </p:grpSpPr>
        <p:cxnSp>
          <p:nvCxnSpPr>
            <p:cNvPr id="9221" name="直接连接符 37896"/>
            <p:cNvCxnSpPr/>
            <p:nvPr/>
          </p:nvCxnSpPr>
          <p:spPr>
            <a:xfrm>
              <a:off x="2426" y="2750"/>
              <a:ext cx="1089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bevel/>
              <a:tailEnd type="arrow"/>
            </a:ln>
          </p:spPr>
        </p:cxnSp>
        <p:cxnSp>
          <p:nvCxnSpPr>
            <p:cNvPr id="9222" name="直接连接符 37897"/>
            <p:cNvCxnSpPr/>
            <p:nvPr/>
          </p:nvCxnSpPr>
          <p:spPr>
            <a:xfrm>
              <a:off x="3470" y="2750"/>
              <a:ext cx="952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bevel/>
            </a:ln>
          </p:spPr>
        </p:cxnSp>
      </p:grpSp>
      <p:pic>
        <p:nvPicPr>
          <p:cNvPr id="9223" name="Picture 9" descr="E:\李燃\教师教学用书\2012人教教师用书项目\ppt\物理\图标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224" name="Text Box 6"/>
          <p:cNvSpPr/>
          <p:nvPr/>
        </p:nvSpPr>
        <p:spPr>
          <a:xfrm>
            <a:off x="1477962" y="3576638"/>
            <a:ext cx="55451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eaLnBrk="0" hangingPunct="0"/>
            <a:r>
              <a:rPr lang="zh-CN" altLang="en-US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光束：许多光线在一起就是光束</a:t>
            </a:r>
            <a:r>
              <a:rPr lang="zh-CN" altLang="en-US">
                <a:solidFill>
                  <a:schemeClr val="tx2"/>
                </a:solidFill>
                <a:latin typeface="Arial" pitchFamily="34" charset="0"/>
                <a:ea typeface="黑体" pitchFamily="2" charset="-122"/>
              </a:rPr>
              <a:t>。</a:t>
            </a:r>
          </a:p>
        </p:txBody>
      </p:sp>
      <p:grpSp>
        <p:nvGrpSpPr>
          <p:cNvPr id="9225" name="组合 1"/>
          <p:cNvGrpSpPr/>
          <p:nvPr/>
        </p:nvGrpSpPr>
        <p:grpSpPr>
          <a:xfrm>
            <a:off x="1562100" y="4467225"/>
            <a:ext cx="4540250" cy="865188"/>
            <a:chOff x="2461" y="7035"/>
            <a:chExt cx="7148" cy="1362"/>
          </a:xfrm>
        </p:grpSpPr>
        <p:cxnSp>
          <p:nvCxnSpPr>
            <p:cNvPr id="9226" name="Line 6"/>
            <p:cNvCxnSpPr/>
            <p:nvPr/>
          </p:nvCxnSpPr>
          <p:spPr>
            <a:xfrm>
              <a:off x="2576" y="7034"/>
              <a:ext cx="4310" cy="0"/>
            </a:xfrm>
            <a:prstGeom prst="line">
              <a:avLst/>
            </a:prstGeom>
            <a:noFill/>
            <a:ln>
              <a:solidFill>
                <a:srgbClr val="FF0000"/>
              </a:solidFill>
              <a:bevel/>
              <a:tailEnd type="triangle"/>
            </a:ln>
          </p:spPr>
        </p:cxnSp>
        <p:cxnSp>
          <p:nvCxnSpPr>
            <p:cNvPr id="9227" name="Line 7"/>
            <p:cNvCxnSpPr/>
            <p:nvPr/>
          </p:nvCxnSpPr>
          <p:spPr>
            <a:xfrm>
              <a:off x="2461" y="7374"/>
              <a:ext cx="4422" cy="0"/>
            </a:xfrm>
            <a:prstGeom prst="line">
              <a:avLst/>
            </a:prstGeom>
            <a:noFill/>
            <a:ln>
              <a:solidFill>
                <a:srgbClr val="FF0000"/>
              </a:solidFill>
              <a:bevel/>
              <a:tailEnd type="triangle"/>
            </a:ln>
          </p:spPr>
        </p:cxnSp>
        <p:cxnSp>
          <p:nvCxnSpPr>
            <p:cNvPr id="9228" name="Line 8"/>
            <p:cNvCxnSpPr/>
            <p:nvPr/>
          </p:nvCxnSpPr>
          <p:spPr>
            <a:xfrm>
              <a:off x="2461" y="7714"/>
              <a:ext cx="4422" cy="0"/>
            </a:xfrm>
            <a:prstGeom prst="line">
              <a:avLst/>
            </a:prstGeom>
            <a:noFill/>
            <a:ln>
              <a:solidFill>
                <a:srgbClr val="FF0000"/>
              </a:solidFill>
              <a:bevel/>
              <a:tailEnd type="triangle"/>
            </a:ln>
          </p:spPr>
        </p:cxnSp>
        <p:cxnSp>
          <p:nvCxnSpPr>
            <p:cNvPr id="9229" name="Line 9"/>
            <p:cNvCxnSpPr/>
            <p:nvPr/>
          </p:nvCxnSpPr>
          <p:spPr>
            <a:xfrm>
              <a:off x="2461" y="8054"/>
              <a:ext cx="4422" cy="0"/>
            </a:xfrm>
            <a:prstGeom prst="line">
              <a:avLst/>
            </a:prstGeom>
            <a:noFill/>
            <a:ln>
              <a:solidFill>
                <a:srgbClr val="FF0000"/>
              </a:solidFill>
              <a:bevel/>
              <a:tailEnd type="triangle"/>
            </a:ln>
          </p:spPr>
        </p:cxnSp>
        <p:cxnSp>
          <p:nvCxnSpPr>
            <p:cNvPr id="9230" name="Line 10"/>
            <p:cNvCxnSpPr/>
            <p:nvPr/>
          </p:nvCxnSpPr>
          <p:spPr>
            <a:xfrm>
              <a:off x="2461" y="8397"/>
              <a:ext cx="4422" cy="0"/>
            </a:xfrm>
            <a:prstGeom prst="line">
              <a:avLst/>
            </a:prstGeom>
            <a:noFill/>
            <a:ln>
              <a:solidFill>
                <a:srgbClr val="FF0000"/>
              </a:solidFill>
              <a:bevel/>
              <a:tailEnd type="triangle"/>
            </a:ln>
          </p:spPr>
        </p:cxnSp>
        <p:sp>
          <p:nvSpPr>
            <p:cNvPr id="9231" name="Text Box 11"/>
            <p:cNvSpPr txBox="1"/>
            <p:nvPr/>
          </p:nvSpPr>
          <p:spPr>
            <a:xfrm>
              <a:off x="7178" y="7187"/>
              <a:ext cx="2430" cy="91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/>
              <a:r>
                <a:rPr lang="zh-CN" altLang="en-US" sz="3200">
                  <a:solidFill>
                    <a:schemeClr val="tx2"/>
                  </a:solidFill>
                  <a:ea typeface="黑体" pitchFamily="2" charset="-122"/>
                </a:rPr>
                <a:t>平行光</a:t>
              </a:r>
            </a:p>
          </p:txBody>
        </p:sp>
      </p:grpSp>
      <p:sp>
        <p:nvSpPr>
          <p:cNvPr id="9232" name="Text Box 12"/>
          <p:cNvSpPr/>
          <p:nvPr/>
        </p:nvSpPr>
        <p:spPr>
          <a:xfrm>
            <a:off x="1443038" y="5846762"/>
            <a:ext cx="56165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太阳光可近似认为是平行光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3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20"/>
          <p:cNvGrpSpPr/>
          <p:nvPr/>
        </p:nvGrpSpPr>
        <p:grpSpPr>
          <a:xfrm>
            <a:off x="3544888" y="3333750"/>
            <a:ext cx="1398588" cy="1727200"/>
            <a:chOff x="5582" y="5251"/>
            <a:chExt cx="2204" cy="2718"/>
          </a:xfrm>
        </p:grpSpPr>
        <p:grpSp>
          <p:nvGrpSpPr>
            <p:cNvPr id="10242" name="组合 6"/>
            <p:cNvGrpSpPr/>
            <p:nvPr/>
          </p:nvGrpSpPr>
          <p:grpSpPr>
            <a:xfrm>
              <a:off x="5582" y="5251"/>
              <a:ext cx="2205" cy="2718"/>
              <a:chOff x="8901" y="6197"/>
              <a:chExt cx="2205" cy="2718"/>
            </a:xfrm>
          </p:grpSpPr>
          <p:cxnSp>
            <p:nvCxnSpPr>
              <p:cNvPr id="10243" name="直接连接符 2"/>
              <p:cNvCxnSpPr/>
              <p:nvPr/>
            </p:nvCxnSpPr>
            <p:spPr>
              <a:xfrm flipH="1">
                <a:off x="8901" y="6307"/>
                <a:ext cx="0" cy="2608"/>
              </a:xfrm>
              <a:prstGeom prst="line">
                <a:avLst/>
              </a:prstGeom>
              <a:ln w="38100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44" name="直接连接符 3"/>
              <p:cNvCxnSpPr/>
              <p:nvPr/>
            </p:nvCxnSpPr>
            <p:spPr>
              <a:xfrm>
                <a:off x="8901" y="8915"/>
                <a:ext cx="2155" cy="0"/>
              </a:xfrm>
              <a:prstGeom prst="line">
                <a:avLst/>
              </a:prstGeom>
              <a:ln w="38100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45" name="直接连接符 4"/>
              <p:cNvCxnSpPr/>
              <p:nvPr/>
            </p:nvCxnSpPr>
            <p:spPr>
              <a:xfrm flipV="1">
                <a:off x="11056" y="6197"/>
                <a:ext cx="50" cy="271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bevel/>
              </a:ln>
              <a:effectLst>
                <a:outerShdw blurRad="40000" dist="20000" dir="5400000">
                  <a:srgbClr val="000000">
                    <a:alpha val="37999"/>
                  </a:srgbClr>
                </a:outerShdw>
              </a:effectLst>
            </p:spPr>
          </p:cxnSp>
        </p:grpSp>
        <p:pic>
          <p:nvPicPr>
            <p:cNvPr id="10246" name="图片 8"/>
            <p:cNvPicPr/>
            <p:nvPr/>
          </p:nvPicPr>
          <p:blipFill>
            <a:blip r:embed="rId3"/>
            <a:srcRect b="15987"/>
            <a:stretch>
              <a:fillRect/>
            </a:stretch>
          </p:blipFill>
          <p:spPr>
            <a:xfrm>
              <a:off x="5860" y="6744"/>
              <a:ext cx="1309" cy="117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cxnSp>
        <p:nvCxnSpPr>
          <p:cNvPr id="10247" name="直接连接符 11"/>
          <p:cNvCxnSpPr/>
          <p:nvPr/>
        </p:nvCxnSpPr>
        <p:spPr>
          <a:xfrm>
            <a:off x="944563" y="1119188"/>
            <a:ext cx="693737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248" name="文本框 13"/>
          <p:cNvSpPr/>
          <p:nvPr/>
        </p:nvSpPr>
        <p:spPr>
          <a:xfrm>
            <a:off x="7658100" y="1552575"/>
            <a:ext cx="10906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/>
              <a:t>天空</a:t>
            </a:r>
          </a:p>
        </p:txBody>
      </p:sp>
      <p:grpSp>
        <p:nvGrpSpPr>
          <p:cNvPr id="10249" name="组合 19"/>
          <p:cNvGrpSpPr/>
          <p:nvPr/>
        </p:nvGrpSpPr>
        <p:grpSpPr>
          <a:xfrm>
            <a:off x="2339975" y="1123950"/>
            <a:ext cx="1727200" cy="3240088"/>
            <a:chOff x="3684" y="1771"/>
            <a:chExt cx="2722" cy="5102"/>
          </a:xfrm>
        </p:grpSpPr>
        <p:cxnSp>
          <p:nvCxnSpPr>
            <p:cNvPr id="10250" name="直接连接符 10"/>
            <p:cNvCxnSpPr/>
            <p:nvPr/>
          </p:nvCxnSpPr>
          <p:spPr>
            <a:xfrm flipH="1" flipV="1">
              <a:off x="3684" y="1771"/>
              <a:ext cx="2722" cy="5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bevel/>
            </a:ln>
          </p:spPr>
        </p:cxnSp>
        <p:cxnSp>
          <p:nvCxnSpPr>
            <p:cNvPr id="10251" name="直接连接符 14"/>
            <p:cNvCxnSpPr/>
            <p:nvPr/>
          </p:nvCxnSpPr>
          <p:spPr>
            <a:xfrm>
              <a:off x="4932" y="3812"/>
              <a:ext cx="113" cy="454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</a:ln>
          </p:spPr>
        </p:cxnSp>
        <p:cxnSp>
          <p:nvCxnSpPr>
            <p:cNvPr id="10252" name="直接连接符 15"/>
            <p:cNvCxnSpPr/>
            <p:nvPr/>
          </p:nvCxnSpPr>
          <p:spPr>
            <a:xfrm>
              <a:off x="4705" y="4039"/>
              <a:ext cx="340" cy="227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</a:ln>
          </p:spPr>
        </p:cxnSp>
      </p:grpSp>
      <p:grpSp>
        <p:nvGrpSpPr>
          <p:cNvPr id="10253" name="组合 18"/>
          <p:cNvGrpSpPr/>
          <p:nvPr/>
        </p:nvGrpSpPr>
        <p:grpSpPr>
          <a:xfrm>
            <a:off x="4362450" y="1166812"/>
            <a:ext cx="1787525" cy="3179762"/>
            <a:chOff x="6869" y="1838"/>
            <a:chExt cx="2816" cy="5008"/>
          </a:xfrm>
        </p:grpSpPr>
        <p:cxnSp>
          <p:nvCxnSpPr>
            <p:cNvPr id="10254" name="直接连接符 9"/>
            <p:cNvCxnSpPr/>
            <p:nvPr/>
          </p:nvCxnSpPr>
          <p:spPr>
            <a:xfrm flipV="1">
              <a:off x="6869" y="1838"/>
              <a:ext cx="2816" cy="500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bevel/>
            </a:ln>
          </p:spPr>
        </p:cxnSp>
        <p:cxnSp>
          <p:nvCxnSpPr>
            <p:cNvPr id="10255" name="直接连接符 16"/>
            <p:cNvCxnSpPr/>
            <p:nvPr/>
          </p:nvCxnSpPr>
          <p:spPr>
            <a:xfrm flipH="1">
              <a:off x="8334" y="3925"/>
              <a:ext cx="0" cy="341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</a:ln>
          </p:spPr>
        </p:cxnSp>
        <p:cxnSp>
          <p:nvCxnSpPr>
            <p:cNvPr id="10256" name="直接连接符 17"/>
            <p:cNvCxnSpPr/>
            <p:nvPr/>
          </p:nvCxnSpPr>
          <p:spPr>
            <a:xfrm flipV="1">
              <a:off x="8349" y="4039"/>
              <a:ext cx="325" cy="210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</a:ln>
          </p:spPr>
        </p:cxnSp>
      </p:grpSp>
      <p:sp>
        <p:nvSpPr>
          <p:cNvPr id="10257" name="双大括号 1"/>
          <p:cNvSpPr/>
          <p:nvPr/>
        </p:nvSpPr>
        <p:spPr>
          <a:xfrm>
            <a:off x="2339975" y="968375"/>
            <a:ext cx="3810000" cy="155575"/>
          </a:xfrm>
          <a:prstGeom prst="bracePair">
            <a:avLst>
              <a:gd name="adj" fmla="val 8333"/>
            </a:avLst>
          </a:prstGeom>
          <a:solidFill>
            <a:srgbClr val="99CCFF"/>
          </a:solidFill>
          <a:ln>
            <a:solidFill>
              <a:schemeClr val="tx1"/>
            </a:solidFill>
            <a:bevel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58" name="文本框 6"/>
          <p:cNvSpPr/>
          <p:nvPr/>
        </p:nvSpPr>
        <p:spPr>
          <a:xfrm>
            <a:off x="2419350" y="4643438"/>
            <a:ext cx="9048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/>
            <a:r>
              <a:rPr lang="zh-CN" altLang="en-US"/>
              <a:t>枯井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1" dur="500" fill="hold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内容占位符 26625"/>
          <p:cNvSpPr>
            <a:spLocks noGrp="1"/>
          </p:cNvSpPr>
          <p:nvPr>
            <p:ph idx="4294967295"/>
          </p:nvPr>
        </p:nvSpPr>
        <p:spPr>
          <a:xfrm>
            <a:off x="395288" y="1457325"/>
            <a:ext cx="8748712" cy="514032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(1)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激光准直：</a:t>
            </a:r>
          </a:p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endParaRPr lang="zh-CN" altLang="en-US" sz="2800" b="1">
              <a:solidFill>
                <a:schemeClr val="tx2"/>
              </a:solidFill>
              <a:latin typeface="宋体" pitchFamily="2" charset="-122"/>
            </a:endParaRPr>
          </a:p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endParaRPr lang="zh-CN" altLang="en-US" sz="2800" b="1">
              <a:solidFill>
                <a:schemeClr val="tx2"/>
              </a:solidFill>
              <a:latin typeface="宋体" pitchFamily="2" charset="-122"/>
            </a:endParaRPr>
          </a:p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endParaRPr lang="en-US" altLang="zh-CN" sz="28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射击瞄准：打枪是如何利用光的直线传播的。</a:t>
            </a:r>
          </a:p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endParaRPr lang="en-US" altLang="zh-CN" sz="2800" b="1">
              <a:solidFill>
                <a:schemeClr val="tx2"/>
              </a:solidFill>
              <a:latin typeface="宋体" pitchFamily="2" charset="-122"/>
            </a:endParaRPr>
          </a:p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endParaRPr lang="en-US" altLang="zh-CN" sz="2800" b="1">
              <a:solidFill>
                <a:schemeClr val="tx2"/>
              </a:solidFill>
              <a:latin typeface="宋体" pitchFamily="2" charset="-122"/>
            </a:endParaRPr>
          </a:p>
          <a:p>
            <a:pPr lvl="0">
              <a:lnSpc>
                <a:spcPct val="125000"/>
              </a:lnSpc>
              <a:spcBef>
                <a:spcPct val="0"/>
              </a:spcBef>
              <a:buNone/>
            </a:pPr>
            <a:endParaRPr lang="zh-CN" altLang="en-US" sz="2800" b="1">
              <a:solidFill>
                <a:schemeClr val="tx2"/>
              </a:solidFill>
              <a:latin typeface="宋体" pitchFamily="2" charset="-122"/>
            </a:endParaRPr>
          </a:p>
        </p:txBody>
      </p:sp>
      <p:grpSp>
        <p:nvGrpSpPr>
          <p:cNvPr id="12291" name="组合 26626"/>
          <p:cNvGrpSpPr/>
          <p:nvPr/>
        </p:nvGrpSpPr>
        <p:grpSpPr>
          <a:xfrm>
            <a:off x="1258888" y="4308475"/>
            <a:ext cx="6624638" cy="2157412"/>
            <a:chOff x="4914" y="12366"/>
            <a:chExt cx="4140" cy="1092"/>
          </a:xfrm>
        </p:grpSpPr>
        <p:pic>
          <p:nvPicPr>
            <p:cNvPr id="12292" name="图片 26627" descr="图像-01"/>
            <p:cNvPicPr/>
            <p:nvPr/>
          </p:nvPicPr>
          <p:blipFill>
            <a:blip r:embed="rId3">
              <a:lum bright="6000" contrast="-6000"/>
            </a:blip>
            <a:stretch>
              <a:fillRect/>
            </a:stretch>
          </p:blipFill>
          <p:spPr>
            <a:xfrm>
              <a:off x="4914" y="12366"/>
              <a:ext cx="4140" cy="75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12293" name="文本框 26628"/>
            <p:cNvSpPr/>
            <p:nvPr/>
          </p:nvSpPr>
          <p:spPr>
            <a:xfrm>
              <a:off x="7614" y="12990"/>
              <a:ext cx="1080" cy="4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</a:lstStyle>
            <a:p>
              <a:pPr lvl="0" algn="just"/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2294" name="图片 26630"/>
          <p:cNvPicPr/>
          <p:nvPr/>
        </p:nvPicPr>
        <p:blipFill>
          <a:blip r:embed="rId4"/>
          <a:stretch>
            <a:fillRect/>
          </a:stretch>
        </p:blipFill>
        <p:spPr>
          <a:xfrm>
            <a:off x="2749550" y="1190625"/>
            <a:ext cx="5894388" cy="18526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5" name="Picture 9" descr="E:\李燃\教师教学用书\2012人教教师用书项目\ppt\物理\图标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6" name="标题 24577"/>
          <p:cNvSpPr/>
          <p:nvPr/>
        </p:nvSpPr>
        <p:spPr>
          <a:xfrm>
            <a:off x="144462" y="285750"/>
            <a:ext cx="4464050" cy="588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</a:lstStyle>
          <a:p>
            <a:pPr lvl="0" eaLnBrk="0" hangingPunct="0"/>
            <a:r>
              <a:rPr lang="zh-CN" altLang="en-US" sz="3200">
                <a:solidFill>
                  <a:srgbClr val="0066CC"/>
                </a:solidFill>
                <a:ea typeface="宋体" pitchFamily="2" charset="-122"/>
              </a:rPr>
              <a:t>三、光的直线传播应用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2EC2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009900"/>
      </a:accent2>
      <a:accent3>
        <a:srgbClr val="FFFFFF"/>
      </a:accent3>
      <a:accent4>
        <a:srgbClr val="0026A5"/>
      </a:accent4>
      <a:accent5>
        <a:srgbClr val="AAE2CA"/>
      </a:accent5>
      <a:accent6>
        <a:srgbClr val="008A00"/>
      </a:accent6>
      <a:hlink>
        <a:srgbClr val="CC3300"/>
      </a:hlink>
      <a:folHlink>
        <a:srgbClr val="008080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anose="0201060903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anose="0201060903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</Words>
  <Application>Microsoft Office PowerPoint</Application>
  <PresentationFormat>全屏显示(4:3)</PresentationFormat>
  <Paragraphs>66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归纳总结：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四、光速</vt:lpstr>
      <vt:lpstr>声和光的不同</vt:lpstr>
      <vt:lpstr>本节重点内容小结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2020-11-04T15:41:47Z</cp:lastPrinted>
  <dcterms:created xsi:type="dcterms:W3CDTF">2020-11-04T15:41:47Z</dcterms:created>
  <dcterms:modified xsi:type="dcterms:W3CDTF">2021-08-11T11:13:22Z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